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39"/>
  </p:notesMasterIdLst>
  <p:sldIdLst>
    <p:sldId id="256" r:id="rId2"/>
    <p:sldId id="257" r:id="rId3"/>
    <p:sldId id="271" r:id="rId4"/>
    <p:sldId id="272" r:id="rId5"/>
    <p:sldId id="273" r:id="rId6"/>
    <p:sldId id="274" r:id="rId7"/>
    <p:sldId id="259" r:id="rId8"/>
    <p:sldId id="262" r:id="rId9"/>
    <p:sldId id="269" r:id="rId10"/>
    <p:sldId id="264" r:id="rId11"/>
    <p:sldId id="268" r:id="rId12"/>
    <p:sldId id="277" r:id="rId13"/>
    <p:sldId id="270" r:id="rId14"/>
    <p:sldId id="278" r:id="rId15"/>
    <p:sldId id="280" r:id="rId16"/>
    <p:sldId id="286" r:id="rId17"/>
    <p:sldId id="281" r:id="rId18"/>
    <p:sldId id="287" r:id="rId19"/>
    <p:sldId id="288" r:id="rId20"/>
    <p:sldId id="285" r:id="rId21"/>
    <p:sldId id="289" r:id="rId22"/>
    <p:sldId id="307" r:id="rId23"/>
    <p:sldId id="309" r:id="rId24"/>
    <p:sldId id="308" r:id="rId25"/>
    <p:sldId id="310" r:id="rId26"/>
    <p:sldId id="300" r:id="rId27"/>
    <p:sldId id="311" r:id="rId28"/>
    <p:sldId id="304" r:id="rId29"/>
    <p:sldId id="322" r:id="rId30"/>
    <p:sldId id="323" r:id="rId31"/>
    <p:sldId id="294" r:id="rId32"/>
    <p:sldId id="313" r:id="rId33"/>
    <p:sldId id="318" r:id="rId34"/>
    <p:sldId id="319" r:id="rId35"/>
    <p:sldId id="320" r:id="rId36"/>
    <p:sldId id="321"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300" y="-13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1B4B0-ABA0-4CAE-BDE4-D7BE32048703}" type="datetimeFigureOut">
              <a:rPr lang="en-GB" smtClean="0"/>
              <a:pPr/>
              <a:t>27/07/2012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9AFE4-2EEB-413D-A821-E01E92B2C29C}" type="slidenum">
              <a:rPr lang="en-GB" smtClean="0"/>
              <a:pPr/>
              <a:t>‹#›</a:t>
            </a:fld>
            <a:endParaRPr lang="en-GB"/>
          </a:p>
        </p:txBody>
      </p:sp>
    </p:spTree>
    <p:extLst>
      <p:ext uri="{BB962C8B-B14F-4D97-AF65-F5344CB8AC3E}">
        <p14:creationId xmlns:p14="http://schemas.microsoft.com/office/powerpoint/2010/main" xmlns="" val="391852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9A6E97F-FDAC-4FFC-B257-CA0464784418}" type="datetimeFigureOut">
              <a:rPr lang="en-US" smtClean="0"/>
              <a:pPr/>
              <a:t>7/27/2012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CC560E4-FDB4-467D-B159-887C6C5BFC44}"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A6E97F-FDAC-4FFC-B257-CA0464784418}"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560E4-FDB4-467D-B159-887C6C5BF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A6E97F-FDAC-4FFC-B257-CA0464784418}"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560E4-FDB4-467D-B159-887C6C5BFC4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9A6E97F-FDAC-4FFC-B257-CA0464784418}"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560E4-FDB4-467D-B159-887C6C5BFC44}"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9A6E97F-FDAC-4FFC-B257-CA0464784418}" type="datetimeFigureOut">
              <a:rPr lang="en-US" smtClean="0"/>
              <a:pPr/>
              <a:t>7/27/2012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CC560E4-FDB4-467D-B159-887C6C5BFC4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9A6E97F-FDAC-4FFC-B257-CA0464784418}"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560E4-FDB4-467D-B159-887C6C5BFC4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A6E97F-FDAC-4FFC-B257-CA0464784418}" type="datetimeFigureOut">
              <a:rPr lang="en-US" smtClean="0"/>
              <a:pPr/>
              <a:t>7/27/2012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560E4-FDB4-467D-B159-887C6C5BFC4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A6E97F-FDAC-4FFC-B257-CA0464784418}" type="datetimeFigureOut">
              <a:rPr lang="en-US" smtClean="0"/>
              <a:pPr/>
              <a:t>7/27/2012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560E4-FDB4-467D-B159-887C6C5BFC4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6E97F-FDAC-4FFC-B257-CA0464784418}" type="datetimeFigureOut">
              <a:rPr lang="en-US" smtClean="0"/>
              <a:pPr/>
              <a:t>7/27/2012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560E4-FDB4-467D-B159-887C6C5BFC4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A6E97F-FDAC-4FFC-B257-CA0464784418}"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560E4-FDB4-467D-B159-887C6C5BFC4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A6E97F-FDAC-4FFC-B257-CA0464784418}"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560E4-FDB4-467D-B159-887C6C5BFC4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9A6E97F-FDAC-4FFC-B257-CA0464784418}" type="datetimeFigureOut">
              <a:rPr lang="en-US" smtClean="0"/>
              <a:pPr/>
              <a:t>7/27/2012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CC560E4-FDB4-467D-B159-887C6C5BFC44}"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H:\Maria2012\Research%20Projects%20Papers\PedagogyPaper-TLRP\Submission%20to%20BERJ-May2010\Revisions%20Oct2010\Drawing2.1.vsd\Drawing\~Page-2\Sheet.14" TargetMode="Externa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H:\Maria2012\Research%20Projects%20Papers\PedagogyPaper-TLRP\Submission%20to%20BERJ-May2010\Revisions%20Oct2010\Drawing2.1.vsd\Drawing\~Page-2\Sheet.24" TargetMode="External"/><Relationship Id="rId5" Type="http://schemas.openxmlformats.org/officeDocument/2006/relationships/oleObject" Target="file:///H:\Maria2012\Research%20Projects%20Papers\PedagogyPaper-TLRP\Submission%20to%20BERJ-May2010\Revisions%20Oct2010\Drawing2.1.vsd\Drawing\~Page-2\Sheet.23" TargetMode="External"/><Relationship Id="rId4" Type="http://schemas.openxmlformats.org/officeDocument/2006/relationships/oleObject" Target="file:///H:\Maria2012\Research%20Projects%20Papers\PedagogyPaper-TLRP\Submission%20to%20BERJ-May2010\Revisions%20Oct2010\Drawing2.1.vsd\Drawing\~Page-2\Sheet.1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76672"/>
            <a:ext cx="6858000" cy="2952328"/>
          </a:xfrm>
        </p:spPr>
        <p:txBody>
          <a:bodyPr>
            <a:normAutofit fontScale="90000"/>
          </a:bodyPr>
          <a:lstStyle/>
          <a:p>
            <a:pPr algn="ctr"/>
            <a:r>
              <a:rPr lang="en-GB" sz="4000" b="1" dirty="0" smtClean="0">
                <a:solidFill>
                  <a:srgbClr val="0070C0"/>
                </a:solidFill>
              </a:rPr>
              <a:t>Measuring Pedagogies from Secondary School to University and Implications for Mathematics education (in UK and abroad)</a:t>
            </a:r>
            <a:endParaRPr lang="en-US" sz="4000" b="1" dirty="0">
              <a:solidFill>
                <a:srgbClr val="0070C0"/>
              </a:solidFill>
            </a:endParaRPr>
          </a:p>
        </p:txBody>
      </p:sp>
      <p:sp>
        <p:nvSpPr>
          <p:cNvPr id="3" name="Subtitle 2"/>
          <p:cNvSpPr>
            <a:spLocks noGrp="1"/>
          </p:cNvSpPr>
          <p:nvPr>
            <p:ph type="subTitle" idx="1"/>
          </p:nvPr>
        </p:nvSpPr>
        <p:spPr>
          <a:xfrm>
            <a:off x="1331640" y="3933056"/>
            <a:ext cx="6858000" cy="864096"/>
          </a:xfrm>
        </p:spPr>
        <p:txBody>
          <a:bodyPr>
            <a:noAutofit/>
          </a:bodyPr>
          <a:lstStyle/>
          <a:p>
            <a:pPr algn="l"/>
            <a:r>
              <a:rPr lang="en-GB" dirty="0" smtClean="0"/>
              <a:t>Maria Pampaka &amp; Julian Williams</a:t>
            </a:r>
          </a:p>
          <a:p>
            <a:pPr algn="l"/>
            <a:r>
              <a:rPr lang="en-GB" dirty="0" smtClean="0"/>
              <a:t>The University of Manchester</a:t>
            </a:r>
            <a:endParaRPr lang="en-US" dirty="0"/>
          </a:p>
        </p:txBody>
      </p:sp>
      <p:sp>
        <p:nvSpPr>
          <p:cNvPr id="4" name="Subtitle 2"/>
          <p:cNvSpPr txBox="1">
            <a:spLocks/>
          </p:cNvSpPr>
          <p:nvPr/>
        </p:nvSpPr>
        <p:spPr>
          <a:xfrm>
            <a:off x="1475656" y="5085184"/>
            <a:ext cx="6858000" cy="504056"/>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GB" b="0" i="0" u="none" strike="noStrike" kern="1200" cap="none" spc="0" normalizeH="0" baseline="0" noProof="0" dirty="0" smtClean="0">
                <a:ln>
                  <a:noFill/>
                </a:ln>
                <a:solidFill>
                  <a:schemeClr val="tx2"/>
                </a:solidFill>
                <a:effectLst/>
                <a:uLnTx/>
                <a:uFillTx/>
                <a:latin typeface="+mj-lt"/>
                <a:ea typeface="+mj-ea"/>
                <a:cs typeface="+mj-cs"/>
              </a:rPr>
              <a:t>BSRLM</a:t>
            </a:r>
            <a:r>
              <a:rPr kumimoji="0" lang="en-GB" b="0" i="0" u="none" strike="noStrike" kern="1200" cap="none" spc="0" normalizeH="0" noProof="0" dirty="0" smtClean="0">
                <a:ln>
                  <a:noFill/>
                </a:ln>
                <a:solidFill>
                  <a:schemeClr val="tx2"/>
                </a:solidFill>
                <a:effectLst/>
                <a:uLnTx/>
                <a:uFillTx/>
                <a:latin typeface="+mj-lt"/>
                <a:ea typeface="+mj-ea"/>
                <a:cs typeface="+mj-cs"/>
              </a:rPr>
              <a:t> March 3</a:t>
            </a:r>
            <a:r>
              <a:rPr kumimoji="0" lang="en-GB" b="0" i="0" u="none" strike="noStrike" kern="1200" cap="none" spc="0" normalizeH="0" baseline="30000" noProof="0" dirty="0" smtClean="0">
                <a:ln>
                  <a:noFill/>
                </a:ln>
                <a:solidFill>
                  <a:schemeClr val="tx2"/>
                </a:solidFill>
                <a:effectLst/>
                <a:uLnTx/>
                <a:uFillTx/>
                <a:latin typeface="+mj-lt"/>
                <a:ea typeface="+mj-ea"/>
                <a:cs typeface="+mj-cs"/>
              </a:rPr>
              <a:t>rd</a:t>
            </a:r>
            <a:r>
              <a:rPr kumimoji="0" lang="en-GB" b="0" i="0" u="none" strike="noStrike" kern="1200" cap="none" spc="0" normalizeH="0" noProof="0" dirty="0" smtClean="0">
                <a:ln>
                  <a:noFill/>
                </a:ln>
                <a:solidFill>
                  <a:schemeClr val="tx2"/>
                </a:solidFill>
                <a:effectLst/>
                <a:uLnTx/>
                <a:uFillTx/>
                <a:latin typeface="+mj-lt"/>
                <a:ea typeface="+mj-ea"/>
                <a:cs typeface="+mj-cs"/>
              </a:rPr>
              <a:t> 2012</a:t>
            </a: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en-GB" baseline="0" dirty="0" smtClean="0">
                <a:solidFill>
                  <a:schemeClr val="tx2"/>
                </a:solidFill>
                <a:latin typeface="+mj-lt"/>
                <a:ea typeface="+mj-ea"/>
                <a:cs typeface="+mj-cs"/>
              </a:rPr>
              <a:t>Manchester</a:t>
            </a:r>
            <a:endParaRPr kumimoji="0" lang="en-US"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Instrumentation</a:t>
            </a:r>
            <a:endParaRPr lang="en-US" b="1" dirty="0">
              <a:solidFill>
                <a:srgbClr val="0070C0"/>
              </a:solidFill>
            </a:endParaRPr>
          </a:p>
        </p:txBody>
      </p:sp>
      <p:sp>
        <p:nvSpPr>
          <p:cNvPr id="3" name="Content Placeholder 2"/>
          <p:cNvSpPr>
            <a:spLocks noGrp="1"/>
          </p:cNvSpPr>
          <p:nvPr>
            <p:ph sz="quarter"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342900" lvl="0" indent="-342900" eaLnBrk="0" fontAlgn="base" hangingPunct="0">
              <a:spcBef>
                <a:spcPct val="20000"/>
              </a:spcBef>
              <a:spcAft>
                <a:spcPct val="0"/>
              </a:spcAft>
              <a:buClrTx/>
              <a:buSzTx/>
              <a:buNone/>
              <a:defRPr/>
            </a:pPr>
            <a:endParaRPr lang="en-GB" sz="2800" b="1" kern="0" dirty="0" smtClean="0">
              <a:latin typeface="Calibri" pitchFamily="34" charset="0"/>
            </a:endParaRPr>
          </a:p>
          <a:p>
            <a:pPr marL="342900" lvl="0" indent="-342900" eaLnBrk="0" fontAlgn="base" hangingPunct="0">
              <a:spcBef>
                <a:spcPct val="20000"/>
              </a:spcBef>
              <a:spcAft>
                <a:spcPct val="0"/>
              </a:spcAft>
              <a:buClrTx/>
              <a:buSzTx/>
              <a:buNone/>
              <a:defRPr/>
            </a:pPr>
            <a:r>
              <a:rPr lang="en-GB" sz="2800" b="1" kern="0" dirty="0" err="1" smtClean="0">
                <a:latin typeface="Calibri" pitchFamily="34" charset="0"/>
              </a:rPr>
              <a:t>Teleprism</a:t>
            </a:r>
            <a:r>
              <a:rPr lang="en-GB" sz="2800" b="1" kern="0" dirty="0">
                <a:latin typeface="Calibri" pitchFamily="34" charset="0"/>
              </a:rPr>
              <a:t>:</a:t>
            </a:r>
          </a:p>
          <a:p>
            <a:pPr marL="342900" lvl="0" indent="-342900" eaLnBrk="0" fontAlgn="base" hangingPunct="0">
              <a:spcBef>
                <a:spcPct val="20000"/>
              </a:spcBef>
              <a:spcAft>
                <a:spcPct val="0"/>
              </a:spcAft>
              <a:buClrTx/>
              <a:buSzTx/>
              <a:buFont typeface="Arial" pitchFamily="34" charset="0"/>
              <a:buChar char="•"/>
              <a:defRPr/>
            </a:pPr>
            <a:r>
              <a:rPr lang="en-GB" sz="2800" kern="0" dirty="0">
                <a:latin typeface="Calibri" pitchFamily="34" charset="0"/>
              </a:rPr>
              <a:t>Measures of teachers’ self report teaching</a:t>
            </a:r>
          </a:p>
          <a:p>
            <a:pPr marL="342900" lvl="0" indent="-342900" eaLnBrk="0" fontAlgn="base" hangingPunct="0">
              <a:spcBef>
                <a:spcPct val="20000"/>
              </a:spcBef>
              <a:spcAft>
                <a:spcPct val="0"/>
              </a:spcAft>
              <a:buClrTx/>
              <a:buSzTx/>
              <a:buFont typeface="Arial" pitchFamily="34" charset="0"/>
              <a:buChar char="•"/>
              <a:defRPr/>
            </a:pPr>
            <a:r>
              <a:rPr lang="en-GB" sz="2800" kern="0" dirty="0">
                <a:latin typeface="Calibri" pitchFamily="34" charset="0"/>
              </a:rPr>
              <a:t>Students’ perception of </a:t>
            </a:r>
            <a:r>
              <a:rPr lang="en-GB" sz="2800" kern="0" dirty="0" smtClean="0">
                <a:latin typeface="Calibri" pitchFamily="34" charset="0"/>
              </a:rPr>
              <a:t>teaching</a:t>
            </a:r>
          </a:p>
          <a:p>
            <a:pPr marL="342900" lvl="0" indent="-342900" eaLnBrk="0" fontAlgn="base" hangingPunct="0">
              <a:spcBef>
                <a:spcPct val="20000"/>
              </a:spcBef>
              <a:spcAft>
                <a:spcPct val="0"/>
              </a:spcAft>
              <a:buClrTx/>
              <a:buSzTx/>
              <a:buFont typeface="Arial" pitchFamily="34" charset="0"/>
              <a:buChar char="•"/>
              <a:defRPr/>
            </a:pPr>
            <a:r>
              <a:rPr lang="en-GB" sz="2800" kern="0" dirty="0" smtClean="0">
                <a:latin typeface="Calibri" pitchFamily="34" charset="0"/>
              </a:rPr>
              <a:t>Common items</a:t>
            </a:r>
            <a:endParaRPr lang="en-GB" sz="2800" kern="0" dirty="0">
              <a:latin typeface="Calibri" pitchFamily="34" charset="0"/>
            </a:endParaRPr>
          </a:p>
          <a:p>
            <a:endParaRPr lang="en-US" dirty="0"/>
          </a:p>
        </p:txBody>
      </p:sp>
      <p:pic>
        <p:nvPicPr>
          <p:cNvPr id="4" name="Picture 3"/>
          <p:cNvPicPr>
            <a:picLocks noChangeAspect="1" noChangeArrowheads="1"/>
          </p:cNvPicPr>
          <p:nvPr/>
        </p:nvPicPr>
        <p:blipFill>
          <a:blip r:embed="rId2" cstate="print"/>
          <a:srcRect l="2119"/>
          <a:stretch>
            <a:fillRect/>
          </a:stretch>
        </p:blipFill>
        <p:spPr bwMode="auto">
          <a:xfrm>
            <a:off x="123825" y="1285875"/>
            <a:ext cx="8801100" cy="1533525"/>
          </a:xfrm>
          <a:prstGeom prst="rect">
            <a:avLst/>
          </a:prstGeom>
          <a:solidFill>
            <a:schemeClr val="bg1"/>
          </a:solidFill>
          <a:ln w="9525">
            <a:noFill/>
            <a:miter lim="800000"/>
            <a:headEnd/>
            <a:tailEnd/>
          </a:ln>
        </p:spPr>
      </p:pic>
      <p:grpSp>
        <p:nvGrpSpPr>
          <p:cNvPr id="5" name="Group 44"/>
          <p:cNvGrpSpPr>
            <a:grpSpLocks/>
          </p:cNvGrpSpPr>
          <p:nvPr/>
        </p:nvGrpSpPr>
        <p:grpSpPr bwMode="auto">
          <a:xfrm>
            <a:off x="533400" y="2743200"/>
            <a:ext cx="1752744" cy="762000"/>
            <a:chOff x="329" y="2505"/>
            <a:chExt cx="1352" cy="750"/>
          </a:xfrm>
        </p:grpSpPr>
        <p:cxnSp>
          <p:nvCxnSpPr>
            <p:cNvPr id="6" name="AutoShape 35"/>
            <p:cNvCxnSpPr>
              <a:cxnSpLocks noChangeShapeType="1"/>
            </p:cNvCxnSpPr>
            <p:nvPr/>
          </p:nvCxnSpPr>
          <p:spPr bwMode="auto">
            <a:xfrm flipH="1">
              <a:off x="1034" y="2505"/>
              <a:ext cx="647" cy="225"/>
            </a:xfrm>
            <a:prstGeom prst="straightConnector1">
              <a:avLst/>
            </a:prstGeom>
            <a:noFill/>
            <a:ln w="25400">
              <a:solidFill>
                <a:schemeClr val="tx1"/>
              </a:solidFill>
              <a:round/>
              <a:headEnd/>
              <a:tailEnd type="triangle" w="med" len="med"/>
            </a:ln>
          </p:spPr>
        </p:cxnSp>
        <p:sp>
          <p:nvSpPr>
            <p:cNvPr id="7" name="Rectangle 36"/>
            <p:cNvSpPr>
              <a:spLocks noChangeArrowheads="1"/>
            </p:cNvSpPr>
            <p:nvPr/>
          </p:nvSpPr>
          <p:spPr bwMode="auto">
            <a:xfrm>
              <a:off x="329" y="2730"/>
              <a:ext cx="1029" cy="525"/>
            </a:xfrm>
            <a:prstGeom prst="rect">
              <a:avLst/>
            </a:prstGeom>
            <a:noFill/>
            <a:ln w="25400">
              <a:solidFill>
                <a:schemeClr val="tx1"/>
              </a:solidFill>
              <a:miter lim="800000"/>
              <a:headEnd/>
              <a:tailEnd/>
            </a:ln>
          </p:spPr>
          <p:txBody>
            <a:bodyPr wrap="none" anchor="ctr"/>
            <a:lstStyle/>
            <a:p>
              <a:pPr algn="ctr"/>
              <a:r>
                <a:rPr lang="en-GB" b="1" dirty="0">
                  <a:latin typeface="Calibri" pitchFamily="34" charset="0"/>
                </a:rPr>
                <a:t>Teachers’</a:t>
              </a:r>
            </a:p>
            <a:p>
              <a:pPr algn="ctr"/>
              <a:r>
                <a:rPr lang="en-GB" b="1" dirty="0">
                  <a:latin typeface="Calibri" pitchFamily="34" charset="0"/>
                </a:rPr>
                <a:t>Survey</a:t>
              </a:r>
            </a:p>
          </p:txBody>
        </p:sp>
      </p:grpSp>
      <p:sp>
        <p:nvSpPr>
          <p:cNvPr id="8" name="Rounded Rectangle 7"/>
          <p:cNvSpPr>
            <a:spLocks noChangeArrowheads="1"/>
          </p:cNvSpPr>
          <p:nvPr/>
        </p:nvSpPr>
        <p:spPr bwMode="auto">
          <a:xfrm>
            <a:off x="2514600" y="3200400"/>
            <a:ext cx="3505200" cy="68580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GB" b="1" dirty="0" smtClean="0">
                <a:solidFill>
                  <a:schemeClr val="lt1"/>
                </a:solidFill>
                <a:latin typeface="+mn-lt"/>
                <a:ea typeface="+mn-ea"/>
              </a:rPr>
              <a:t>Students’ perception of pre-university pedagogy</a:t>
            </a:r>
            <a:endParaRPr lang="en-GB" b="1" dirty="0">
              <a:solidFill>
                <a:schemeClr val="lt1"/>
              </a:solidFill>
              <a:latin typeface="+mn-lt"/>
              <a:ea typeface="+mn-ea"/>
            </a:endParaRPr>
          </a:p>
        </p:txBody>
      </p:sp>
      <p:sp>
        <p:nvSpPr>
          <p:cNvPr id="9" name="Right Arrow 8"/>
          <p:cNvSpPr>
            <a:spLocks noChangeArrowheads="1"/>
          </p:cNvSpPr>
          <p:nvPr/>
        </p:nvSpPr>
        <p:spPr bwMode="auto">
          <a:xfrm rot="16200000" flipH="1">
            <a:off x="5312569" y="2856707"/>
            <a:ext cx="382588" cy="307975"/>
          </a:xfrm>
          <a:prstGeom prst="rightArrow">
            <a:avLst>
              <a:gd name="adj1" fmla="val 50000"/>
              <a:gd name="adj2" fmla="val 49984"/>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endParaRPr>
          </a:p>
        </p:txBody>
      </p:sp>
      <p:cxnSp>
        <p:nvCxnSpPr>
          <p:cNvPr id="10" name="AutoShape 35"/>
          <p:cNvCxnSpPr>
            <a:cxnSpLocks noChangeShapeType="1"/>
            <a:stCxn id="7" idx="3"/>
          </p:cNvCxnSpPr>
          <p:nvPr/>
        </p:nvCxnSpPr>
        <p:spPr bwMode="auto">
          <a:xfrm>
            <a:off x="1866756" y="3238500"/>
            <a:ext cx="647844" cy="266700"/>
          </a:xfrm>
          <a:prstGeom prst="straightConnector1">
            <a:avLst/>
          </a:prstGeom>
          <a:noFill/>
          <a:ln w="25400">
            <a:solidFill>
              <a:schemeClr val="tx1"/>
            </a:solidFill>
            <a:round/>
            <a:headEnd/>
            <a:tailEnd type="triangle" w="med" len="med"/>
          </a:ln>
        </p:spPr>
      </p:cxnSp>
      <p:sp>
        <p:nvSpPr>
          <p:cNvPr id="11" name="Rounded Rectangle 10"/>
          <p:cNvSpPr>
            <a:spLocks noChangeArrowheads="1"/>
          </p:cNvSpPr>
          <p:nvPr/>
        </p:nvSpPr>
        <p:spPr bwMode="auto">
          <a:xfrm>
            <a:off x="3581400" y="4038600"/>
            <a:ext cx="3505200" cy="60960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GB" b="1" dirty="0" smtClean="0">
                <a:solidFill>
                  <a:schemeClr val="lt1"/>
                </a:solidFill>
                <a:latin typeface="+mn-lt"/>
                <a:ea typeface="+mn-ea"/>
              </a:rPr>
              <a:t>Students’ perception of university pedagogy</a:t>
            </a:r>
            <a:endParaRPr lang="en-GB" b="1" dirty="0">
              <a:solidFill>
                <a:schemeClr val="lt1"/>
              </a:solidFill>
              <a:latin typeface="+mn-lt"/>
              <a:ea typeface="+mn-ea"/>
            </a:endParaRPr>
          </a:p>
        </p:txBody>
      </p:sp>
      <p:sp>
        <p:nvSpPr>
          <p:cNvPr id="12" name="Right Arrow 11"/>
          <p:cNvSpPr>
            <a:spLocks noChangeArrowheads="1"/>
          </p:cNvSpPr>
          <p:nvPr/>
        </p:nvSpPr>
        <p:spPr bwMode="auto">
          <a:xfrm rot="16200000" flipH="1">
            <a:off x="6057900" y="3314701"/>
            <a:ext cx="1219201" cy="228601"/>
          </a:xfrm>
          <a:prstGeom prst="rightArrow">
            <a:avLst>
              <a:gd name="adj1" fmla="val 50000"/>
              <a:gd name="adj2" fmla="val 49984"/>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endParaRPr>
          </a:p>
        </p:txBody>
      </p:sp>
      <p:cxnSp>
        <p:nvCxnSpPr>
          <p:cNvPr id="13" name="AutoShape 35"/>
          <p:cNvCxnSpPr>
            <a:cxnSpLocks noChangeShapeType="1"/>
            <a:stCxn id="7" idx="3"/>
            <a:endCxn id="11" idx="1"/>
          </p:cNvCxnSpPr>
          <p:nvPr/>
        </p:nvCxnSpPr>
        <p:spPr bwMode="auto">
          <a:xfrm>
            <a:off x="1866756" y="3238500"/>
            <a:ext cx="1714644" cy="1104900"/>
          </a:xfrm>
          <a:prstGeom prst="straightConnector1">
            <a:avLst/>
          </a:prstGeom>
          <a:noFill/>
          <a:ln w="25400">
            <a:solidFill>
              <a:schemeClr val="tx1"/>
            </a:solidFill>
            <a:round/>
            <a:headEnd/>
            <a:tailEnd type="triangle" w="med" len="med"/>
          </a:ln>
        </p:spPr>
      </p:cxnSp>
      <p:sp>
        <p:nvSpPr>
          <p:cNvPr id="17" name="Right Brace 16"/>
          <p:cNvSpPr/>
          <p:nvPr/>
        </p:nvSpPr>
        <p:spPr>
          <a:xfrm>
            <a:off x="7086600" y="3238500"/>
            <a:ext cx="653752" cy="1409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7759352" y="3790950"/>
            <a:ext cx="115328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Norway</a:t>
            </a:r>
            <a:endParaRPr lang="en-GB" dirty="0"/>
          </a:p>
        </p:txBody>
      </p:sp>
      <p:sp>
        <p:nvSpPr>
          <p:cNvPr id="19" name="Rectangle 9"/>
          <p:cNvSpPr>
            <a:spLocks noChangeArrowheads="1"/>
          </p:cNvSpPr>
          <p:nvPr/>
        </p:nvSpPr>
        <p:spPr bwMode="auto">
          <a:xfrm>
            <a:off x="320040" y="2857500"/>
            <a:ext cx="1659672" cy="685800"/>
          </a:xfrm>
          <a:prstGeom prst="rect">
            <a:avLst/>
          </a:prstGeom>
          <a:noFill/>
          <a:ln w="38100">
            <a:solidFill>
              <a:srgbClr val="FF0000"/>
            </a:solidFill>
            <a:miter lim="800000"/>
            <a:headEnd/>
            <a:tailEnd/>
          </a:ln>
        </p:spPr>
        <p:txBody>
          <a:bodyPr wrap="none" anchor="ctr"/>
          <a:lstStyle/>
          <a:p>
            <a:endParaRPr lang="en-US"/>
          </a:p>
        </p:txBody>
      </p:sp>
      <p:sp>
        <p:nvSpPr>
          <p:cNvPr id="20" name="Rectangle 9"/>
          <p:cNvSpPr>
            <a:spLocks noChangeArrowheads="1"/>
          </p:cNvSpPr>
          <p:nvPr/>
        </p:nvSpPr>
        <p:spPr bwMode="auto">
          <a:xfrm flipV="1">
            <a:off x="2362201" y="3200400"/>
            <a:ext cx="3865983" cy="775216"/>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amond(in)">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amond(in)">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Teacher </a:t>
            </a:r>
            <a:r>
              <a:rPr lang="en-US" b="1" dirty="0">
                <a:solidFill>
                  <a:srgbClr val="0070C0"/>
                </a:solidFill>
              </a:rPr>
              <a:t>Instrument </a:t>
            </a:r>
            <a:r>
              <a:rPr lang="en-US" b="1" dirty="0" smtClean="0">
                <a:solidFill>
                  <a:srgbClr val="0070C0"/>
                </a:solidFill>
              </a:rPr>
              <a:t>Development</a:t>
            </a:r>
            <a:endParaRPr lang="en-US" b="1" dirty="0">
              <a:solidFill>
                <a:srgbClr val="0070C0"/>
              </a:solidFill>
            </a:endParaRPr>
          </a:p>
        </p:txBody>
      </p:sp>
      <p:sp>
        <p:nvSpPr>
          <p:cNvPr id="3" name="Content Placeholder 2"/>
          <p:cNvSpPr>
            <a:spLocks noGrp="1"/>
          </p:cNvSpPr>
          <p:nvPr>
            <p:ph sz="quarter" idx="1"/>
          </p:nvPr>
        </p:nvSpPr>
        <p:spPr/>
        <p:txBody>
          <a:bodyPr/>
          <a:lstStyle/>
          <a:p>
            <a:pPr marL="0" indent="0">
              <a:spcBef>
                <a:spcPct val="0"/>
              </a:spcBef>
              <a:buNone/>
              <a:defRPr/>
            </a:pPr>
            <a:r>
              <a:rPr lang="en-GB" b="1" dirty="0"/>
              <a:t>28 items </a:t>
            </a:r>
          </a:p>
          <a:p>
            <a:pPr lvl="1">
              <a:buClr>
                <a:schemeClr val="tx1"/>
              </a:buClr>
              <a:defRPr/>
            </a:pPr>
            <a:r>
              <a:rPr lang="en-GB" dirty="0"/>
              <a:t> 5 point </a:t>
            </a:r>
            <a:r>
              <a:rPr lang="en-GB" dirty="0" err="1"/>
              <a:t>Likert</a:t>
            </a:r>
            <a:r>
              <a:rPr lang="en-GB" dirty="0"/>
              <a:t> Scale (for frequency)</a:t>
            </a:r>
          </a:p>
          <a:p>
            <a:pPr lvl="1">
              <a:buClr>
                <a:schemeClr val="tx1"/>
              </a:buClr>
              <a:defRPr/>
            </a:pPr>
            <a:r>
              <a:rPr lang="en-GB" dirty="0"/>
              <a:t> </a:t>
            </a:r>
            <a:r>
              <a:rPr lang="en-GB" dirty="0" smtClean="0"/>
              <a:t>Calibrated Swan’s original data</a:t>
            </a:r>
          </a:p>
          <a:p>
            <a:pPr lvl="1">
              <a:buClr>
                <a:schemeClr val="tx1"/>
              </a:buClr>
              <a:defRPr/>
            </a:pPr>
            <a:r>
              <a:rPr lang="en-GB" dirty="0" smtClean="0"/>
              <a:t>Re-calibration </a:t>
            </a:r>
            <a:r>
              <a:rPr lang="en-GB" dirty="0"/>
              <a:t>with 110 cases from </a:t>
            </a:r>
            <a:r>
              <a:rPr lang="en-GB" dirty="0" smtClean="0"/>
              <a:t>TLRP </a:t>
            </a:r>
            <a:r>
              <a:rPr lang="en-GB" dirty="0"/>
              <a:t>project</a:t>
            </a:r>
          </a:p>
          <a:p>
            <a:pPr>
              <a:lnSpc>
                <a:spcPct val="80000"/>
              </a:lnSpc>
            </a:pP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068960"/>
            <a:ext cx="8458200" cy="3733800"/>
          </a:xfrm>
          <a:prstGeom prst="rect">
            <a:avLst/>
          </a:prstGeom>
          <a:noFill/>
          <a:ln w="381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Analytical Framework</a:t>
            </a:r>
            <a:endParaRPr lang="en-GB" dirty="0"/>
          </a:p>
        </p:txBody>
      </p:sp>
      <p:sp>
        <p:nvSpPr>
          <p:cNvPr id="3" name="Content Placeholder 2"/>
          <p:cNvSpPr>
            <a:spLocks noGrp="1"/>
          </p:cNvSpPr>
          <p:nvPr>
            <p:ph sz="quarter" idx="1"/>
          </p:nvPr>
        </p:nvSpPr>
        <p:spPr/>
        <p:txBody>
          <a:bodyPr/>
          <a:lstStyle/>
          <a:p>
            <a:endParaRPr lang="en-GB"/>
          </a:p>
        </p:txBody>
      </p:sp>
      <p:sp>
        <p:nvSpPr>
          <p:cNvPr id="4" name="Rectangle 5"/>
          <p:cNvSpPr>
            <a:spLocks noChangeArrowheads="1"/>
          </p:cNvSpPr>
          <p:nvPr/>
        </p:nvSpPr>
        <p:spPr bwMode="auto">
          <a:xfrm>
            <a:off x="457200" y="1628800"/>
            <a:ext cx="4114800" cy="9906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Instrument Development</a:t>
            </a:r>
            <a:endParaRPr lang="en-US" sz="2400" b="1" dirty="0">
              <a:solidFill>
                <a:schemeClr val="bg1"/>
              </a:solidFill>
              <a:latin typeface="Calibri" pitchFamily="34" charset="0"/>
            </a:endParaRPr>
          </a:p>
        </p:txBody>
      </p:sp>
      <p:sp>
        <p:nvSpPr>
          <p:cNvPr id="5" name="Rectangle 7"/>
          <p:cNvSpPr>
            <a:spLocks noChangeArrowheads="1"/>
          </p:cNvSpPr>
          <p:nvPr/>
        </p:nvSpPr>
        <p:spPr bwMode="auto">
          <a:xfrm>
            <a:off x="4572000" y="322900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Measures’ Construction </a:t>
            </a:r>
          </a:p>
          <a:p>
            <a:pPr algn="ctr"/>
            <a:r>
              <a:rPr lang="en-GB" sz="2400" b="1" dirty="0">
                <a:solidFill>
                  <a:schemeClr val="bg1"/>
                </a:solidFill>
                <a:latin typeface="Calibri" pitchFamily="34" charset="0"/>
              </a:rPr>
              <a:t>and Validation</a:t>
            </a:r>
          </a:p>
          <a:p>
            <a:pPr algn="ctr"/>
            <a:r>
              <a:rPr lang="en-GB" sz="2400" b="1" dirty="0">
                <a:solidFill>
                  <a:schemeClr val="bg1"/>
                </a:solidFill>
                <a:latin typeface="Calibri" pitchFamily="34" charset="0"/>
              </a:rPr>
              <a:t>(</a:t>
            </a:r>
            <a:r>
              <a:rPr lang="en-GB" sz="2400" b="1" dirty="0" err="1">
                <a:solidFill>
                  <a:schemeClr val="bg1"/>
                </a:solidFill>
                <a:latin typeface="Calibri" pitchFamily="34" charset="0"/>
              </a:rPr>
              <a:t>Rasch</a:t>
            </a:r>
            <a:r>
              <a:rPr lang="en-GB" sz="2400" b="1" dirty="0">
                <a:solidFill>
                  <a:schemeClr val="bg1"/>
                </a:solidFill>
                <a:latin typeface="Calibri" pitchFamily="34" charset="0"/>
              </a:rPr>
              <a:t> Model)</a:t>
            </a:r>
            <a:endParaRPr lang="en-US" sz="2400" b="1" dirty="0">
              <a:solidFill>
                <a:schemeClr val="bg1"/>
              </a:solidFill>
              <a:latin typeface="Calibri" pitchFamily="34" charset="0"/>
            </a:endParaRPr>
          </a:p>
        </p:txBody>
      </p:sp>
      <p:sp>
        <p:nvSpPr>
          <p:cNvPr id="6" name="Rectangle 11"/>
          <p:cNvSpPr>
            <a:spLocks noChangeArrowheads="1"/>
          </p:cNvSpPr>
          <p:nvPr/>
        </p:nvSpPr>
        <p:spPr bwMode="auto">
          <a:xfrm>
            <a:off x="548640" y="493584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Model Building</a:t>
            </a:r>
          </a:p>
          <a:p>
            <a:pPr algn="ctr"/>
            <a:r>
              <a:rPr lang="en-GB" sz="2400" b="1" dirty="0">
                <a:solidFill>
                  <a:schemeClr val="bg1"/>
                </a:solidFill>
                <a:latin typeface="Calibri" pitchFamily="34" charset="0"/>
              </a:rPr>
              <a:t>(Multiple Regression, GLM)</a:t>
            </a:r>
            <a:endParaRPr lang="en-US" sz="2400" b="1" dirty="0">
              <a:solidFill>
                <a:schemeClr val="bg1"/>
              </a:solidFill>
              <a:latin typeface="Calibri" pitchFamily="34" charset="0"/>
            </a:endParaRPr>
          </a:p>
        </p:txBody>
      </p:sp>
      <p:sp>
        <p:nvSpPr>
          <p:cNvPr id="7" name="AutoShape 15"/>
          <p:cNvSpPr>
            <a:spLocks noChangeArrowheads="1"/>
          </p:cNvSpPr>
          <p:nvPr/>
        </p:nvSpPr>
        <p:spPr bwMode="auto">
          <a:xfrm rot="5400000">
            <a:off x="5105400" y="19336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8" name="AutoShape 16"/>
          <p:cNvSpPr>
            <a:spLocks noChangeArrowheads="1"/>
          </p:cNvSpPr>
          <p:nvPr/>
        </p:nvSpPr>
        <p:spPr bwMode="auto">
          <a:xfrm rot="10800000">
            <a:off x="5029200" y="46768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9" name="Rectangle 9"/>
          <p:cNvSpPr>
            <a:spLocks noChangeArrowheads="1"/>
          </p:cNvSpPr>
          <p:nvPr/>
        </p:nvSpPr>
        <p:spPr bwMode="auto">
          <a:xfrm>
            <a:off x="4343400" y="3076600"/>
            <a:ext cx="4495800" cy="1371600"/>
          </a:xfrm>
          <a:prstGeom prst="rect">
            <a:avLst/>
          </a:prstGeom>
          <a:noFill/>
          <a:ln w="38100">
            <a:solidFill>
              <a:srgbClr val="FF0000"/>
            </a:solidFill>
            <a:miter lim="800000"/>
            <a:headEnd/>
            <a:tailEnd/>
          </a:ln>
        </p:spPr>
        <p:txBody>
          <a:bodyPr wrap="none" anchor="ctr"/>
          <a:lstStyle/>
          <a:p>
            <a:endParaRPr lang="en-US"/>
          </a:p>
        </p:txBody>
      </p:sp>
    </p:spTree>
    <p:extLst>
      <p:ext uri="{BB962C8B-B14F-4D97-AF65-F5344CB8AC3E}">
        <p14:creationId xmlns:p14="http://schemas.microsoft.com/office/powerpoint/2010/main" xmlns="" val="30382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Measurement Methodology</a:t>
            </a:r>
            <a:endParaRPr lang="en-GB" dirty="0"/>
          </a:p>
        </p:txBody>
      </p:sp>
      <p:sp>
        <p:nvSpPr>
          <p:cNvPr id="3" name="Content Placeholder 2"/>
          <p:cNvSpPr>
            <a:spLocks noGrp="1"/>
          </p:cNvSpPr>
          <p:nvPr>
            <p:ph sz="quarter" idx="1"/>
          </p:nvPr>
        </p:nvSpPr>
        <p:spPr/>
        <p:txBody>
          <a:bodyPr/>
          <a:lstStyle/>
          <a:p>
            <a:pPr>
              <a:lnSpc>
                <a:spcPct val="80000"/>
              </a:lnSpc>
            </a:pPr>
            <a:r>
              <a:rPr lang="en-GB" dirty="0"/>
              <a:t>‘Theoretically’: </a:t>
            </a:r>
            <a:r>
              <a:rPr lang="en-GB" dirty="0" err="1"/>
              <a:t>Rasch</a:t>
            </a:r>
            <a:r>
              <a:rPr lang="en-GB" dirty="0"/>
              <a:t> Analysis</a:t>
            </a:r>
          </a:p>
          <a:p>
            <a:pPr lvl="1">
              <a:lnSpc>
                <a:spcPct val="80000"/>
              </a:lnSpc>
            </a:pPr>
            <a:r>
              <a:rPr lang="en-GB" sz="2600" dirty="0">
                <a:solidFill>
                  <a:schemeClr val="tx1"/>
                </a:solidFill>
              </a:rPr>
              <a:t> Partial Credit Model</a:t>
            </a:r>
          </a:p>
          <a:p>
            <a:pPr lvl="1">
              <a:lnSpc>
                <a:spcPct val="80000"/>
              </a:lnSpc>
            </a:pPr>
            <a:r>
              <a:rPr lang="en-GB" sz="2600" dirty="0">
                <a:solidFill>
                  <a:schemeClr val="tx1"/>
                </a:solidFill>
              </a:rPr>
              <a:t> Rating Scale Model (for the pedagogic measure)</a:t>
            </a:r>
          </a:p>
          <a:p>
            <a:pPr lvl="1">
              <a:lnSpc>
                <a:spcPct val="80000"/>
              </a:lnSpc>
              <a:buNone/>
            </a:pPr>
            <a:endParaRPr lang="en-GB" sz="2600" dirty="0">
              <a:solidFill>
                <a:schemeClr val="tx1"/>
              </a:solidFill>
            </a:endParaRPr>
          </a:p>
          <a:p>
            <a:pPr>
              <a:lnSpc>
                <a:spcPct val="80000"/>
              </a:lnSpc>
            </a:pPr>
            <a:r>
              <a:rPr lang="en-GB" dirty="0"/>
              <a:t>‘In practice’ – the tools:</a:t>
            </a:r>
          </a:p>
          <a:p>
            <a:pPr lvl="1">
              <a:lnSpc>
                <a:spcPct val="80000"/>
              </a:lnSpc>
            </a:pPr>
            <a:r>
              <a:rPr lang="en-GB" sz="2600" dirty="0" smtClean="0">
                <a:solidFill>
                  <a:schemeClr val="tx1"/>
                </a:solidFill>
              </a:rPr>
              <a:t>FACETS, </a:t>
            </a:r>
            <a:r>
              <a:rPr lang="en-GB" sz="2600" dirty="0">
                <a:solidFill>
                  <a:schemeClr val="tx1"/>
                </a:solidFill>
              </a:rPr>
              <a:t>Quest </a:t>
            </a:r>
            <a:r>
              <a:rPr lang="en-GB" sz="2600" dirty="0" smtClean="0">
                <a:solidFill>
                  <a:schemeClr val="tx1"/>
                </a:solidFill>
              </a:rPr>
              <a:t> and </a:t>
            </a:r>
            <a:r>
              <a:rPr lang="en-GB" sz="2600" dirty="0" err="1" smtClean="0">
                <a:solidFill>
                  <a:schemeClr val="tx1"/>
                </a:solidFill>
              </a:rPr>
              <a:t>Winsteps</a:t>
            </a:r>
            <a:r>
              <a:rPr lang="en-GB" sz="2600" dirty="0" smtClean="0">
                <a:solidFill>
                  <a:schemeClr val="tx1"/>
                </a:solidFill>
              </a:rPr>
              <a:t> software</a:t>
            </a:r>
            <a:endParaRPr lang="en-GB" sz="2600" dirty="0">
              <a:solidFill>
                <a:schemeClr val="tx1"/>
              </a:solidFill>
            </a:endParaRPr>
          </a:p>
          <a:p>
            <a:pPr lvl="1">
              <a:lnSpc>
                <a:spcPct val="80000"/>
              </a:lnSpc>
            </a:pPr>
            <a:endParaRPr lang="en-GB" sz="2600" dirty="0">
              <a:solidFill>
                <a:schemeClr val="tx1"/>
              </a:solidFill>
            </a:endParaRPr>
          </a:p>
          <a:p>
            <a:pPr>
              <a:lnSpc>
                <a:spcPct val="80000"/>
              </a:lnSpc>
            </a:pPr>
            <a:r>
              <a:rPr lang="en-GB" dirty="0"/>
              <a:t>Interpreting Results:</a:t>
            </a:r>
          </a:p>
          <a:p>
            <a:pPr lvl="1">
              <a:lnSpc>
                <a:spcPct val="80000"/>
              </a:lnSpc>
            </a:pPr>
            <a:r>
              <a:rPr lang="en-GB" sz="2600" dirty="0">
                <a:solidFill>
                  <a:schemeClr val="tx1"/>
                </a:solidFill>
              </a:rPr>
              <a:t>Fit Statistics (to ensure </a:t>
            </a:r>
            <a:r>
              <a:rPr lang="en-GB" sz="2600" dirty="0" err="1">
                <a:solidFill>
                  <a:schemeClr val="tx1"/>
                </a:solidFill>
              </a:rPr>
              <a:t>unidimensional</a:t>
            </a:r>
            <a:r>
              <a:rPr lang="en-GB" sz="2600" dirty="0">
                <a:solidFill>
                  <a:schemeClr val="tx1"/>
                </a:solidFill>
              </a:rPr>
              <a:t> measures)</a:t>
            </a:r>
          </a:p>
          <a:p>
            <a:pPr lvl="1">
              <a:lnSpc>
                <a:spcPct val="80000"/>
              </a:lnSpc>
            </a:pPr>
            <a:r>
              <a:rPr lang="en-GB" sz="2600" dirty="0">
                <a:solidFill>
                  <a:schemeClr val="tx1"/>
                </a:solidFill>
              </a:rPr>
              <a:t>Differential Item Functioning for ‘subject’ groups</a:t>
            </a:r>
          </a:p>
          <a:p>
            <a:pPr lvl="1">
              <a:lnSpc>
                <a:spcPct val="80000"/>
              </a:lnSpc>
            </a:pPr>
            <a:r>
              <a:rPr lang="en-GB" sz="2600" dirty="0">
                <a:solidFill>
                  <a:schemeClr val="tx1"/>
                </a:solidFill>
              </a:rPr>
              <a:t>Person-Item maps for hierarchy</a:t>
            </a:r>
            <a:endParaRPr lang="en-US" sz="2600" dirty="0">
              <a:solidFill>
                <a:schemeClr val="tx1"/>
              </a:solidFill>
            </a:endParaRPr>
          </a:p>
          <a:p>
            <a:endParaRPr lang="en-GB" dirty="0"/>
          </a:p>
        </p:txBody>
      </p:sp>
    </p:spTree>
    <p:extLst>
      <p:ext uri="{BB962C8B-B14F-4D97-AF65-F5344CB8AC3E}">
        <p14:creationId xmlns:p14="http://schemas.microsoft.com/office/powerpoint/2010/main" xmlns="" val="11150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A measure of “pedagogical style”:</a:t>
            </a:r>
            <a:br>
              <a:rPr lang="en-GB" b="1" dirty="0" smtClean="0">
                <a:solidFill>
                  <a:srgbClr val="0070C0"/>
                </a:solidFill>
              </a:rPr>
            </a:br>
            <a:r>
              <a:rPr lang="en-GB" b="1" dirty="0" smtClean="0">
                <a:solidFill>
                  <a:srgbClr val="0070C0"/>
                </a:solidFill>
              </a:rPr>
              <a:t>“Teacher </a:t>
            </a:r>
            <a:r>
              <a:rPr lang="en-GB" b="1" dirty="0" err="1" smtClean="0">
                <a:solidFill>
                  <a:srgbClr val="0070C0"/>
                </a:solidFill>
              </a:rPr>
              <a:t>centricism</a:t>
            </a:r>
            <a:r>
              <a:rPr lang="en-GB" b="1" dirty="0" smtClean="0">
                <a:solidFill>
                  <a:srgbClr val="0070C0"/>
                </a:solidFill>
              </a:rPr>
              <a:t>” Scale </a:t>
            </a:r>
            <a:endParaRPr lang="en-GB" dirty="0"/>
          </a:p>
        </p:txBody>
      </p:sp>
      <p:sp>
        <p:nvSpPr>
          <p:cNvPr id="3" name="Content Placeholder 2"/>
          <p:cNvSpPr>
            <a:spLocks noGrp="1"/>
          </p:cNvSpPr>
          <p:nvPr>
            <p:ph sz="quarter" idx="1"/>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268760"/>
            <a:ext cx="8208912"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1192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fontScale="90000"/>
          </a:bodyPr>
          <a:lstStyle/>
          <a:p>
            <a:r>
              <a:rPr lang="en-GB" b="1" dirty="0" smtClean="0">
                <a:solidFill>
                  <a:srgbClr val="0070C0"/>
                </a:solidFill>
              </a:rPr>
              <a:t>Validation supported with Qualitative Data </a:t>
            </a:r>
            <a:br>
              <a:rPr lang="en-GB" b="1" dirty="0" smtClean="0">
                <a:solidFill>
                  <a:srgbClr val="0070C0"/>
                </a:solidFill>
              </a:rPr>
            </a:br>
            <a:endParaRPr lang="en-GB" dirty="0"/>
          </a:p>
        </p:txBody>
      </p:sp>
      <p:sp>
        <p:nvSpPr>
          <p:cNvPr id="3" name="Content Placeholder 2"/>
          <p:cNvSpPr>
            <a:spLocks noGrp="1"/>
          </p:cNvSpPr>
          <p:nvPr>
            <p:ph sz="quarter" idx="1"/>
          </p:nvPr>
        </p:nvSpPr>
        <p:spPr/>
        <p:txBody>
          <a:bodyPr/>
          <a:lstStyle/>
          <a:p>
            <a:endParaRPr lang="en-GB" dirty="0"/>
          </a:p>
        </p:txBody>
      </p:sp>
      <p:graphicFrame>
        <p:nvGraphicFramePr>
          <p:cNvPr id="15" name="Object 2"/>
          <p:cNvGraphicFramePr>
            <a:graphicFrameLocks noChangeAspect="1"/>
          </p:cNvGraphicFramePr>
          <p:nvPr/>
        </p:nvGraphicFramePr>
        <p:xfrm>
          <a:off x="-52388" y="684213"/>
          <a:ext cx="7802563" cy="1152525"/>
        </p:xfrm>
        <a:graphic>
          <a:graphicData uri="http://schemas.openxmlformats.org/presentationml/2006/ole">
            <p:oleObj spid="_x0000_s4163" name="Visio" r:id="rId3" imgW="6789927" imgH="1075651" progId="Visio.Drawing.11">
              <p:link updateAutomatic="1"/>
            </p:oleObj>
          </a:graphicData>
        </a:graphic>
      </p:graphicFrame>
      <p:graphicFrame>
        <p:nvGraphicFramePr>
          <p:cNvPr id="16" name="Object 3"/>
          <p:cNvGraphicFramePr>
            <a:graphicFrameLocks noChangeAspect="1"/>
          </p:cNvGraphicFramePr>
          <p:nvPr/>
        </p:nvGraphicFramePr>
        <p:xfrm>
          <a:off x="504825" y="5762625"/>
          <a:ext cx="7675563" cy="1047750"/>
        </p:xfrm>
        <a:graphic>
          <a:graphicData uri="http://schemas.openxmlformats.org/presentationml/2006/ole">
            <p:oleObj spid="_x0000_s4164" name="Visio" r:id="rId4" imgW="6789927" imgH="768598" progId="Visio.Drawing.11">
              <p:link updateAutomatic="1"/>
            </p:oleObj>
          </a:graphicData>
        </a:graphic>
      </p:graphicFrame>
      <p:graphicFrame>
        <p:nvGraphicFramePr>
          <p:cNvPr id="17" name="Object 4"/>
          <p:cNvGraphicFramePr>
            <a:graphicFrameLocks noChangeAspect="1"/>
          </p:cNvGraphicFramePr>
          <p:nvPr/>
        </p:nvGraphicFramePr>
        <p:xfrm>
          <a:off x="939800" y="4640263"/>
          <a:ext cx="5511800" cy="881062"/>
        </p:xfrm>
        <a:graphic>
          <a:graphicData uri="http://schemas.openxmlformats.org/presentationml/2006/ole">
            <p:oleObj spid="_x0000_s4165" name="Visio" r:id="rId5" imgW="4347986" imgH="741562" progId="Visio.Drawing.11">
              <p:link updateAutomatic="1"/>
            </p:oleObj>
          </a:graphicData>
        </a:graphic>
      </p:graphicFrame>
      <p:graphicFrame>
        <p:nvGraphicFramePr>
          <p:cNvPr id="18" name="Object 5"/>
          <p:cNvGraphicFramePr>
            <a:graphicFrameLocks noChangeAspect="1"/>
          </p:cNvGraphicFramePr>
          <p:nvPr/>
        </p:nvGraphicFramePr>
        <p:xfrm>
          <a:off x="3373438" y="1839913"/>
          <a:ext cx="5397500" cy="1082675"/>
        </p:xfrm>
        <a:graphic>
          <a:graphicData uri="http://schemas.openxmlformats.org/presentationml/2006/ole">
            <p:oleObj spid="_x0000_s4166" name="Visio" r:id="rId6" imgW="4421370" imgH="941436" progId="Visio.Drawing.11">
              <p:link updateAutomatic="1"/>
            </p:oleObj>
          </a:graphicData>
        </a:graphic>
      </p:graphicFrame>
      <p:sp>
        <p:nvSpPr>
          <p:cNvPr id="19" name="Rectangle 18"/>
          <p:cNvSpPr/>
          <p:nvPr/>
        </p:nvSpPr>
        <p:spPr>
          <a:xfrm>
            <a:off x="3708400" y="2852738"/>
            <a:ext cx="50323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895600"/>
            <a:ext cx="9144000"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Arrow Connector 20"/>
          <p:cNvCxnSpPr/>
          <p:nvPr/>
        </p:nvCxnSpPr>
        <p:spPr>
          <a:xfrm flipH="1">
            <a:off x="8153400" y="4343400"/>
            <a:ext cx="76200" cy="1447800"/>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81000" y="1752600"/>
            <a:ext cx="533400" cy="1600200"/>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81400" y="2895600"/>
            <a:ext cx="0" cy="304800"/>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953000" y="4343400"/>
            <a:ext cx="381000" cy="304800"/>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1692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Using the measures to answer RQ</a:t>
            </a:r>
            <a:endParaRPr lang="en-GB" dirty="0"/>
          </a:p>
        </p:txBody>
      </p:sp>
      <p:sp>
        <p:nvSpPr>
          <p:cNvPr id="3" name="Content Placeholder 2"/>
          <p:cNvSpPr>
            <a:spLocks noGrp="1"/>
          </p:cNvSpPr>
          <p:nvPr>
            <p:ph sz="quarter" idx="1"/>
          </p:nvPr>
        </p:nvSpPr>
        <p:spPr/>
        <p:txBody>
          <a:bodyPr/>
          <a:lstStyle/>
          <a:p>
            <a:endParaRPr lang="en-GB" dirty="0"/>
          </a:p>
        </p:txBody>
      </p:sp>
      <p:sp>
        <p:nvSpPr>
          <p:cNvPr id="4" name="Rectangle 5"/>
          <p:cNvSpPr>
            <a:spLocks noChangeArrowheads="1"/>
          </p:cNvSpPr>
          <p:nvPr/>
        </p:nvSpPr>
        <p:spPr bwMode="auto">
          <a:xfrm>
            <a:off x="451892" y="1628800"/>
            <a:ext cx="4114800" cy="9906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Instrument Development</a:t>
            </a:r>
            <a:endParaRPr lang="en-US" sz="2400" b="1" dirty="0">
              <a:solidFill>
                <a:schemeClr val="bg1"/>
              </a:solidFill>
              <a:latin typeface="Calibri" pitchFamily="34" charset="0"/>
            </a:endParaRPr>
          </a:p>
        </p:txBody>
      </p:sp>
      <p:sp>
        <p:nvSpPr>
          <p:cNvPr id="5" name="Rectangle 7"/>
          <p:cNvSpPr>
            <a:spLocks noChangeArrowheads="1"/>
          </p:cNvSpPr>
          <p:nvPr/>
        </p:nvSpPr>
        <p:spPr bwMode="auto">
          <a:xfrm>
            <a:off x="4572000" y="322900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Measures’ Construction </a:t>
            </a:r>
          </a:p>
          <a:p>
            <a:pPr algn="ctr"/>
            <a:r>
              <a:rPr lang="en-GB" sz="2400" b="1" dirty="0">
                <a:solidFill>
                  <a:schemeClr val="bg1"/>
                </a:solidFill>
                <a:latin typeface="Calibri" pitchFamily="34" charset="0"/>
              </a:rPr>
              <a:t>and Validation</a:t>
            </a:r>
          </a:p>
          <a:p>
            <a:pPr algn="ctr"/>
            <a:r>
              <a:rPr lang="en-GB" sz="2400" b="1" dirty="0">
                <a:solidFill>
                  <a:schemeClr val="bg1"/>
                </a:solidFill>
                <a:latin typeface="Calibri" pitchFamily="34" charset="0"/>
              </a:rPr>
              <a:t>(</a:t>
            </a:r>
            <a:r>
              <a:rPr lang="en-GB" sz="2400" b="1" dirty="0" err="1">
                <a:solidFill>
                  <a:schemeClr val="bg1"/>
                </a:solidFill>
                <a:latin typeface="Calibri" pitchFamily="34" charset="0"/>
              </a:rPr>
              <a:t>Rasch</a:t>
            </a:r>
            <a:r>
              <a:rPr lang="en-GB" sz="2400" b="1" dirty="0">
                <a:solidFill>
                  <a:schemeClr val="bg1"/>
                </a:solidFill>
                <a:latin typeface="Calibri" pitchFamily="34" charset="0"/>
              </a:rPr>
              <a:t> Model)</a:t>
            </a:r>
            <a:endParaRPr lang="en-US" sz="2400" b="1" dirty="0">
              <a:solidFill>
                <a:schemeClr val="bg1"/>
              </a:solidFill>
              <a:latin typeface="Calibri" pitchFamily="34" charset="0"/>
            </a:endParaRPr>
          </a:p>
        </p:txBody>
      </p:sp>
      <p:sp>
        <p:nvSpPr>
          <p:cNvPr id="6" name="Rectangle 11"/>
          <p:cNvSpPr>
            <a:spLocks noChangeArrowheads="1"/>
          </p:cNvSpPr>
          <p:nvPr/>
        </p:nvSpPr>
        <p:spPr bwMode="auto">
          <a:xfrm>
            <a:off x="548640" y="493584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Model Building</a:t>
            </a:r>
          </a:p>
          <a:p>
            <a:pPr algn="ctr"/>
            <a:r>
              <a:rPr lang="en-GB" sz="2400" b="1" dirty="0">
                <a:solidFill>
                  <a:schemeClr val="bg1"/>
                </a:solidFill>
                <a:latin typeface="Calibri" pitchFamily="34" charset="0"/>
              </a:rPr>
              <a:t>(Multiple Regression, GLM)</a:t>
            </a:r>
            <a:endParaRPr lang="en-US" sz="2400" b="1" dirty="0">
              <a:solidFill>
                <a:schemeClr val="bg1"/>
              </a:solidFill>
              <a:latin typeface="Calibri" pitchFamily="34" charset="0"/>
            </a:endParaRPr>
          </a:p>
        </p:txBody>
      </p:sp>
      <p:sp>
        <p:nvSpPr>
          <p:cNvPr id="7" name="AutoShape 15"/>
          <p:cNvSpPr>
            <a:spLocks noChangeArrowheads="1"/>
          </p:cNvSpPr>
          <p:nvPr/>
        </p:nvSpPr>
        <p:spPr bwMode="auto">
          <a:xfrm rot="5400000">
            <a:off x="5105400" y="19336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8" name="AutoShape 16"/>
          <p:cNvSpPr>
            <a:spLocks noChangeArrowheads="1"/>
          </p:cNvSpPr>
          <p:nvPr/>
        </p:nvSpPr>
        <p:spPr bwMode="auto">
          <a:xfrm rot="10800000">
            <a:off x="5029200" y="46768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9" name="Rectangle 9"/>
          <p:cNvSpPr>
            <a:spLocks noChangeArrowheads="1"/>
          </p:cNvSpPr>
          <p:nvPr/>
        </p:nvSpPr>
        <p:spPr bwMode="auto">
          <a:xfrm>
            <a:off x="266700" y="4821540"/>
            <a:ext cx="4495800" cy="1371600"/>
          </a:xfrm>
          <a:prstGeom prst="rect">
            <a:avLst/>
          </a:prstGeom>
          <a:noFill/>
          <a:ln w="38100">
            <a:solidFill>
              <a:srgbClr val="FF0000"/>
            </a:solidFill>
            <a:miter lim="800000"/>
            <a:headEnd/>
            <a:tailEnd/>
          </a:ln>
        </p:spPr>
        <p:txBody>
          <a:bodyPr wrap="none" anchor="ctr"/>
          <a:lstStyle/>
          <a:p>
            <a:endParaRPr lang="en-US"/>
          </a:p>
        </p:txBody>
      </p:sp>
    </p:spTree>
    <p:extLst>
      <p:ext uri="{BB962C8B-B14F-4D97-AF65-F5344CB8AC3E}">
        <p14:creationId xmlns:p14="http://schemas.microsoft.com/office/powerpoint/2010/main" xmlns="" val="10995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The TLRP sample</a:t>
            </a:r>
            <a:endParaRPr lang="en-GB" dirty="0"/>
          </a:p>
        </p:txBody>
      </p:sp>
      <p:pic>
        <p:nvPicPr>
          <p:cNvPr id="512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8" y="1340769"/>
            <a:ext cx="9112722"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2527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From Measurement to Modelling</a:t>
            </a:r>
            <a:endParaRPr lang="en-GB" dirty="0"/>
          </a:p>
        </p:txBody>
      </p:sp>
      <p:sp>
        <p:nvSpPr>
          <p:cNvPr id="3" name="Content Placeholder 2"/>
          <p:cNvSpPr>
            <a:spLocks noGrp="1"/>
          </p:cNvSpPr>
          <p:nvPr>
            <p:ph sz="quarter" idx="1"/>
          </p:nvPr>
        </p:nvSpPr>
        <p:spPr/>
        <p:txBody>
          <a:bodyPr>
            <a:normAutofit fontScale="92500" lnSpcReduction="20000"/>
          </a:bodyPr>
          <a:lstStyle/>
          <a:p>
            <a:pPr marL="0" indent="0">
              <a:lnSpc>
                <a:spcPct val="80000"/>
              </a:lnSpc>
              <a:buNone/>
            </a:pPr>
            <a:endParaRPr lang="en-GB" dirty="0" smtClean="0"/>
          </a:p>
          <a:p>
            <a:pPr marL="0" indent="0">
              <a:lnSpc>
                <a:spcPct val="80000"/>
              </a:lnSpc>
              <a:buNone/>
            </a:pPr>
            <a:endParaRPr lang="en-GB" dirty="0"/>
          </a:p>
          <a:p>
            <a:pPr marL="0" indent="0">
              <a:lnSpc>
                <a:spcPct val="80000"/>
              </a:lnSpc>
              <a:buNone/>
            </a:pPr>
            <a:endParaRPr lang="en-GB" dirty="0" smtClean="0"/>
          </a:p>
          <a:p>
            <a:pPr marL="0" indent="0">
              <a:lnSpc>
                <a:spcPct val="80000"/>
              </a:lnSpc>
              <a:buNone/>
            </a:pPr>
            <a:endParaRPr lang="en-GB" dirty="0"/>
          </a:p>
          <a:p>
            <a:pPr marL="0" indent="0">
              <a:lnSpc>
                <a:spcPct val="80000"/>
              </a:lnSpc>
              <a:buNone/>
            </a:pPr>
            <a:endParaRPr lang="en-GB" dirty="0" smtClean="0"/>
          </a:p>
          <a:p>
            <a:pPr marL="0" indent="0">
              <a:lnSpc>
                <a:spcPct val="80000"/>
              </a:lnSpc>
              <a:buNone/>
            </a:pPr>
            <a:endParaRPr lang="en-GB" dirty="0"/>
          </a:p>
          <a:p>
            <a:pPr marL="0" indent="0">
              <a:lnSpc>
                <a:spcPct val="80000"/>
              </a:lnSpc>
              <a:buNone/>
            </a:pPr>
            <a:endParaRPr lang="en-GB" dirty="0" smtClean="0"/>
          </a:p>
          <a:p>
            <a:pPr marL="342900" indent="-342900">
              <a:spcBef>
                <a:spcPct val="20000"/>
              </a:spcBef>
            </a:pPr>
            <a:r>
              <a:rPr lang="en-GB" sz="2800" b="1" dirty="0" smtClean="0">
                <a:solidFill>
                  <a:schemeClr val="accent2"/>
                </a:solidFill>
                <a:latin typeface="Calibri" pitchFamily="34" charset="0"/>
              </a:rPr>
              <a:t>Variables</a:t>
            </a:r>
            <a:endParaRPr lang="en-GB" sz="2800" b="1" dirty="0">
              <a:solidFill>
                <a:schemeClr val="accent2"/>
              </a:solidFill>
              <a:latin typeface="Calibri" pitchFamily="34" charset="0"/>
            </a:endParaRPr>
          </a:p>
          <a:p>
            <a:pPr marL="342900" indent="-342900">
              <a:spcBef>
                <a:spcPct val="20000"/>
              </a:spcBef>
              <a:buFontTx/>
              <a:buChar char="•"/>
            </a:pPr>
            <a:r>
              <a:rPr lang="en-GB" sz="2400" b="1" dirty="0">
                <a:latin typeface="Calibri" pitchFamily="34" charset="0"/>
              </a:rPr>
              <a:t>Outcome of AS Maths (Grade, or Dropout)</a:t>
            </a:r>
          </a:p>
          <a:p>
            <a:pPr marL="342900" indent="-342900">
              <a:spcBef>
                <a:spcPct val="20000"/>
              </a:spcBef>
              <a:buFontTx/>
              <a:buChar char="•"/>
            </a:pPr>
            <a:r>
              <a:rPr lang="en-GB" sz="2400" b="1" dirty="0">
                <a:latin typeface="Calibri" pitchFamily="34" charset="0"/>
              </a:rPr>
              <a:t>Background Variables</a:t>
            </a:r>
          </a:p>
          <a:p>
            <a:pPr marL="342900" indent="-342900">
              <a:spcBef>
                <a:spcPct val="20000"/>
              </a:spcBef>
              <a:buFontTx/>
              <a:buChar char="•"/>
            </a:pPr>
            <a:r>
              <a:rPr lang="en-GB" sz="2400" b="1" dirty="0">
                <a:latin typeface="Calibri" pitchFamily="34" charset="0"/>
              </a:rPr>
              <a:t>Disposition Measures at each DP</a:t>
            </a:r>
          </a:p>
          <a:p>
            <a:pPr marL="742950" lvl="1" indent="-285750">
              <a:spcBef>
                <a:spcPct val="20000"/>
              </a:spcBef>
              <a:buFontTx/>
              <a:buChar char="–"/>
            </a:pPr>
            <a:r>
              <a:rPr lang="en-GB" sz="2000" b="1" dirty="0">
                <a:latin typeface="Calibri" pitchFamily="34" charset="0"/>
              </a:rPr>
              <a:t>Disposition to go into HE (</a:t>
            </a:r>
            <a:r>
              <a:rPr lang="en-GB" sz="2000" b="1" dirty="0" err="1">
                <a:latin typeface="Calibri" pitchFamily="34" charset="0"/>
              </a:rPr>
              <a:t>HEdisp</a:t>
            </a:r>
            <a:r>
              <a:rPr lang="en-GB" sz="2000" b="1" dirty="0">
                <a:latin typeface="Calibri" pitchFamily="34" charset="0"/>
              </a:rPr>
              <a:t>)</a:t>
            </a:r>
          </a:p>
          <a:p>
            <a:pPr marL="742950" lvl="1" indent="-285750">
              <a:spcBef>
                <a:spcPct val="20000"/>
              </a:spcBef>
              <a:buFontTx/>
              <a:buChar char="–"/>
            </a:pPr>
            <a:r>
              <a:rPr lang="en-GB" sz="2000" b="1" dirty="0">
                <a:latin typeface="Calibri" pitchFamily="34" charset="0"/>
              </a:rPr>
              <a:t>Disposition to study mathematically demanding subjects in HE (</a:t>
            </a:r>
            <a:r>
              <a:rPr lang="en-GB" sz="2000" b="1" dirty="0" err="1">
                <a:latin typeface="Calibri" pitchFamily="34" charset="0"/>
              </a:rPr>
              <a:t>MHEdisp</a:t>
            </a:r>
            <a:r>
              <a:rPr lang="en-GB" sz="2000" b="1" dirty="0">
                <a:latin typeface="Calibri" pitchFamily="34" charset="0"/>
              </a:rPr>
              <a:t>)</a:t>
            </a:r>
          </a:p>
          <a:p>
            <a:pPr marL="742950" lvl="1" indent="-285750">
              <a:spcBef>
                <a:spcPct val="20000"/>
              </a:spcBef>
              <a:buFontTx/>
              <a:buChar char="–"/>
            </a:pPr>
            <a:r>
              <a:rPr lang="en-GB" sz="2000" b="1" dirty="0">
                <a:latin typeface="Calibri" pitchFamily="34" charset="0"/>
              </a:rPr>
              <a:t>Maths Self Efficacy</a:t>
            </a:r>
          </a:p>
          <a:p>
            <a:pPr marL="342900" indent="-342900">
              <a:spcBef>
                <a:spcPct val="20000"/>
              </a:spcBef>
              <a:buFontTx/>
              <a:buChar char="•"/>
            </a:pPr>
            <a:r>
              <a:rPr lang="en-GB" sz="2400" b="1" dirty="0">
                <a:latin typeface="Calibri" pitchFamily="34" charset="0"/>
              </a:rPr>
              <a:t>A score of ‘pedagogy’ based on teacher’s </a:t>
            </a:r>
            <a:r>
              <a:rPr lang="en-GB" sz="2400" b="1" dirty="0" smtClean="0">
                <a:latin typeface="Calibri" pitchFamily="34" charset="0"/>
              </a:rPr>
              <a:t>survey</a:t>
            </a:r>
            <a:endParaRPr lang="en-GB" sz="2400" b="1" dirty="0">
              <a:latin typeface="Calibri"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972622771"/>
              </p:ext>
            </p:extLst>
          </p:nvPr>
        </p:nvGraphicFramePr>
        <p:xfrm>
          <a:off x="533400" y="1268760"/>
          <a:ext cx="8610600" cy="1600200"/>
        </p:xfrm>
        <a:graphic>
          <a:graphicData uri="http://schemas.openxmlformats.org/presentationml/2006/ole">
            <p:oleObj spid="_x0000_s7187" name="Visio" r:id="rId3" imgW="4246626" imgH="574650" progId="Visio.Drawing.11">
              <p:embed/>
            </p:oleObj>
          </a:graphicData>
        </a:graphic>
      </p:graphicFrame>
    </p:spTree>
    <p:extLst>
      <p:ext uri="{BB962C8B-B14F-4D97-AF65-F5344CB8AC3E}">
        <p14:creationId xmlns:p14="http://schemas.microsoft.com/office/powerpoint/2010/main" xmlns="" val="6987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A model of HE Maths Disposition at the end of AS year</a:t>
            </a:r>
            <a:endParaRPr lang="en-GB" dirty="0"/>
          </a:p>
        </p:txBody>
      </p:sp>
      <p:sp>
        <p:nvSpPr>
          <p:cNvPr id="3" name="Content Placeholder 2"/>
          <p:cNvSpPr>
            <a:spLocks noGrp="1"/>
          </p:cNvSpPr>
          <p:nvPr>
            <p:ph sz="quarter" idx="1"/>
          </p:nvPr>
        </p:nvSpPr>
        <p:spPr/>
        <p:txBody>
          <a:bodyPr>
            <a:normAutofit/>
          </a:bodyPr>
          <a:lstStyle/>
          <a:p>
            <a:endParaRPr lang="en-GB" sz="2400" dirty="0" smtClean="0">
              <a:latin typeface="Calibri" pitchFamily="34" charset="0"/>
            </a:endParaRPr>
          </a:p>
          <a:p>
            <a:endParaRPr lang="en-GB" sz="2400" dirty="0">
              <a:latin typeface="Calibri" pitchFamily="34" charset="0"/>
            </a:endParaRPr>
          </a:p>
          <a:p>
            <a:endParaRPr lang="en-GB" sz="2400" dirty="0" smtClean="0">
              <a:latin typeface="Calibri" pitchFamily="34" charset="0"/>
            </a:endParaRPr>
          </a:p>
          <a:p>
            <a:endParaRPr lang="en-GB" sz="2400" dirty="0">
              <a:latin typeface="Calibri" pitchFamily="34" charset="0"/>
            </a:endParaRPr>
          </a:p>
          <a:p>
            <a:endParaRPr lang="en-GB" sz="2400" dirty="0" smtClean="0">
              <a:latin typeface="Calibri" pitchFamily="34" charset="0"/>
            </a:endParaRPr>
          </a:p>
          <a:p>
            <a:endParaRPr lang="en-GB" sz="2400" dirty="0">
              <a:latin typeface="Calibri" pitchFamily="34" charset="0"/>
            </a:endParaRPr>
          </a:p>
          <a:p>
            <a:endParaRPr lang="en-GB" sz="2400" dirty="0" smtClean="0">
              <a:latin typeface="Calibri" pitchFamily="34" charset="0"/>
            </a:endParaRPr>
          </a:p>
          <a:p>
            <a:endParaRPr lang="en-GB" sz="2400" dirty="0">
              <a:latin typeface="Calibri" pitchFamily="34" charset="0"/>
            </a:endParaRPr>
          </a:p>
          <a:p>
            <a:r>
              <a:rPr lang="en-GB" sz="2400" dirty="0" smtClean="0">
                <a:latin typeface="Calibri" pitchFamily="34" charset="0"/>
              </a:rPr>
              <a:t>Positive </a:t>
            </a:r>
            <a:r>
              <a:rPr lang="en-GB" sz="2400" dirty="0">
                <a:latin typeface="Calibri" pitchFamily="34" charset="0"/>
              </a:rPr>
              <a:t>effect: Math Disposition at DP1, ‘Mathematical demand of other subjects’</a:t>
            </a:r>
          </a:p>
          <a:p>
            <a:r>
              <a:rPr lang="en-GB" sz="2400" dirty="0">
                <a:latin typeface="Calibri" pitchFamily="34" charset="0"/>
              </a:rPr>
              <a:t>Negative effect: pedagogy</a:t>
            </a:r>
          </a:p>
          <a:p>
            <a:pPr>
              <a:lnSpc>
                <a:spcPct val="80000"/>
              </a:lnSpc>
            </a:pPr>
            <a:endParaRPr lang="en-GB" dirty="0" smtClean="0"/>
          </a:p>
          <a:p>
            <a:pPr marL="0" indent="0">
              <a:lnSpc>
                <a:spcPct val="80000"/>
              </a:lnSpc>
              <a:buNone/>
            </a:pPr>
            <a:endParaRPr lang="en-GB" dirty="0" smtClean="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904"/>
          <a:stretch/>
        </p:blipFill>
        <p:spPr bwMode="auto">
          <a:xfrm>
            <a:off x="228600" y="1196752"/>
            <a:ext cx="8763000"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774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rPr>
              <a:t>Outline</a:t>
            </a:r>
            <a:endParaRPr lang="en-US" b="1" dirty="0">
              <a:solidFill>
                <a:srgbClr val="0070C0"/>
              </a:solidFill>
            </a:endParaRPr>
          </a:p>
        </p:txBody>
      </p:sp>
      <p:sp>
        <p:nvSpPr>
          <p:cNvPr id="3" name="Content Placeholder 2"/>
          <p:cNvSpPr>
            <a:spLocks noGrp="1"/>
          </p:cNvSpPr>
          <p:nvPr>
            <p:ph sz="quarter" idx="1"/>
          </p:nvPr>
        </p:nvSpPr>
        <p:spPr/>
        <p:txBody>
          <a:bodyPr/>
          <a:lstStyle/>
          <a:p>
            <a:r>
              <a:rPr lang="en-GB" dirty="0" smtClean="0"/>
              <a:t>Introduction: STEM, reform and pedagogy</a:t>
            </a:r>
          </a:p>
          <a:p>
            <a:r>
              <a:rPr lang="en-GB" dirty="0" smtClean="0"/>
              <a:t>Background to the projects</a:t>
            </a:r>
          </a:p>
          <a:p>
            <a:r>
              <a:rPr lang="en-GB" dirty="0" smtClean="0"/>
              <a:t>(college) Teachers’ reported pedagogical practices (and effect on models of students’ dispositions)</a:t>
            </a:r>
          </a:p>
          <a:p>
            <a:r>
              <a:rPr lang="en-GB" dirty="0" smtClean="0"/>
              <a:t>Students’ reported perception of pre-university pedagogical experience</a:t>
            </a:r>
          </a:p>
          <a:p>
            <a:r>
              <a:rPr lang="en-GB" dirty="0" smtClean="0"/>
              <a:t>Comparison of measures from UK and Norway</a:t>
            </a:r>
          </a:p>
          <a:p>
            <a:r>
              <a:rPr lang="en-GB" dirty="0" smtClean="0"/>
              <a:t>Some more comparisons and associations</a:t>
            </a:r>
          </a:p>
          <a:p>
            <a:r>
              <a:rPr lang="en-GB" dirty="0" smtClean="0"/>
              <a:t>(Pedagogy at Secondary school) </a:t>
            </a:r>
          </a:p>
          <a:p>
            <a:r>
              <a:rPr lang="en-GB" dirty="0" smtClean="0"/>
              <a:t>Concluding remarks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533400"/>
            <a:ext cx="8229600" cy="533400"/>
          </a:xfrm>
        </p:spPr>
        <p:txBody>
          <a:bodyPr>
            <a:noAutofit/>
          </a:bodyPr>
          <a:lstStyle/>
          <a:p>
            <a:pPr eaLnBrk="1" hangingPunct="1">
              <a:defRPr/>
            </a:pPr>
            <a:r>
              <a:rPr lang="en-GB" b="1" dirty="0" smtClean="0">
                <a:solidFill>
                  <a:srgbClr val="0070C0"/>
                </a:solidFill>
              </a:rPr>
              <a:t>Negative effect of Pedagogy</a:t>
            </a:r>
            <a:endParaRPr lang="en-US" b="1" dirty="0" smtClean="0">
              <a:solidFill>
                <a:srgbClr val="0070C0"/>
              </a:solidFill>
            </a:endParaRPr>
          </a:p>
        </p:txBody>
      </p:sp>
      <p:pic>
        <p:nvPicPr>
          <p:cNvPr id="3174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l="9267" r="4247" b="8621"/>
          <a:stretch>
            <a:fillRect/>
          </a:stretch>
        </p:blipFill>
        <p:spPr>
          <a:xfrm>
            <a:off x="457200" y="1700213"/>
            <a:ext cx="4267200" cy="3786187"/>
          </a:xfrm>
          <a:solidFill>
            <a:schemeClr val="bg1"/>
          </a:solidFill>
          <a:ln w="38100">
            <a:solidFill>
              <a:schemeClr val="accent2"/>
            </a:solidFill>
            <a:miter lim="800000"/>
            <a:headEnd/>
            <a:tailEnd/>
          </a:ln>
        </p:spPr>
      </p:pic>
      <p:pic>
        <p:nvPicPr>
          <p:cNvPr id="140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813"/>
          <a:stretch>
            <a:fillRect/>
          </a:stretch>
        </p:blipFill>
        <p:spPr bwMode="auto">
          <a:xfrm>
            <a:off x="5003800" y="1374775"/>
            <a:ext cx="4117975"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1591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right)">
                                      <p:cBhvr>
                                        <p:cTn id="7"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Extensions: From TLRP teacher survey to a student instrument</a:t>
            </a:r>
            <a:endParaRPr lang="en-GB" b="1" dirty="0">
              <a:solidFill>
                <a:srgbClr val="0070C0"/>
              </a:solidFill>
            </a:endParaRPr>
          </a:p>
        </p:txBody>
      </p:sp>
      <p:sp>
        <p:nvSpPr>
          <p:cNvPr id="3" name="Content Placeholder 2"/>
          <p:cNvSpPr>
            <a:spLocks noGrp="1"/>
          </p:cNvSpPr>
          <p:nvPr>
            <p:ph sz="quarter" idx="1"/>
          </p:nvPr>
        </p:nvSpPr>
        <p:spPr/>
        <p:txBody>
          <a:bodyPr/>
          <a:lstStyle/>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475" r="2635" b="4819"/>
          <a:stretch>
            <a:fillRect/>
          </a:stretch>
        </p:blipFill>
        <p:spPr bwMode="auto">
          <a:xfrm>
            <a:off x="228600" y="1219200"/>
            <a:ext cx="8763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a:spLocks noChangeArrowheads="1"/>
          </p:cNvSpPr>
          <p:nvPr/>
        </p:nvSpPr>
        <p:spPr bwMode="auto">
          <a:xfrm>
            <a:off x="381000" y="2743200"/>
            <a:ext cx="7772400" cy="28956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11488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Students’ pre-</a:t>
            </a:r>
            <a:r>
              <a:rPr lang="en-GB" b="1" dirty="0" err="1" smtClean="0">
                <a:solidFill>
                  <a:srgbClr val="0070C0"/>
                </a:solidFill>
              </a:rPr>
              <a:t>uni</a:t>
            </a:r>
            <a:r>
              <a:rPr lang="en-GB" b="1" dirty="0" smtClean="0">
                <a:solidFill>
                  <a:srgbClr val="0070C0"/>
                </a:solidFill>
              </a:rPr>
              <a:t> pedagogical experience</a:t>
            </a:r>
            <a:br>
              <a:rPr lang="en-GB" b="1" dirty="0" smtClean="0">
                <a:solidFill>
                  <a:srgbClr val="0070C0"/>
                </a:solidFill>
              </a:rPr>
            </a:br>
            <a:r>
              <a:rPr lang="en-GB" b="1" dirty="0">
                <a:solidFill>
                  <a:srgbClr val="0070C0"/>
                </a:solidFill>
              </a:rPr>
              <a:t>Item Fit Statistics (UK</a:t>
            </a:r>
            <a:r>
              <a:rPr lang="en-GB" b="1" dirty="0" smtClean="0">
                <a:solidFill>
                  <a:srgbClr val="0070C0"/>
                </a:solidFill>
              </a:rPr>
              <a:t>): N=1516 students</a:t>
            </a:r>
            <a:endParaRPr lang="en-GB" b="1" dirty="0">
              <a:solidFill>
                <a:srgbClr val="0070C0"/>
              </a:solidFill>
            </a:endParaRPr>
          </a:p>
        </p:txBody>
      </p:sp>
      <p:sp>
        <p:nvSpPr>
          <p:cNvPr id="3" name="Content Placeholder 2"/>
          <p:cNvSpPr>
            <a:spLocks noGrp="1"/>
          </p:cNvSpPr>
          <p:nvPr>
            <p:ph sz="quarter" idx="1"/>
          </p:nvPr>
        </p:nvSpPr>
        <p:spPr/>
        <p:txBody>
          <a:bodyPr/>
          <a:lstStyle/>
          <a:p>
            <a:endParaRPr lang="en-GB"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r="3571" b="2914"/>
          <a:stretch>
            <a:fillRect/>
          </a:stretch>
        </p:blipFill>
        <p:spPr bwMode="auto">
          <a:xfrm>
            <a:off x="304800" y="1600200"/>
            <a:ext cx="8839200" cy="4010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181100" y="5755482"/>
            <a:ext cx="7086600" cy="369888"/>
          </a:xfrm>
          <a:prstGeom prst="rect">
            <a:avLst/>
          </a:prstGeom>
          <a:noFill/>
          <a:ln>
            <a:solidFill>
              <a:schemeClr val="accent6"/>
            </a:solidFill>
          </a:ln>
        </p:spPr>
        <p:txBody>
          <a:bodyPr>
            <a:spAutoFit/>
          </a:bodyPr>
          <a:lstStyle/>
          <a:p>
            <a:pPr>
              <a:defRPr/>
            </a:pPr>
            <a:r>
              <a:rPr lang="en-GB" dirty="0"/>
              <a:t>Item 10: The teacher was encouraging us to work more quickly</a:t>
            </a:r>
            <a:endParaRPr lang="en-US" dirty="0"/>
          </a:p>
        </p:txBody>
      </p:sp>
      <p:sp>
        <p:nvSpPr>
          <p:cNvPr id="6" name="Rectangle 80"/>
          <p:cNvSpPr>
            <a:spLocks noChangeArrowheads="1"/>
          </p:cNvSpPr>
          <p:nvPr/>
        </p:nvSpPr>
        <p:spPr bwMode="auto">
          <a:xfrm>
            <a:off x="4355976" y="3877047"/>
            <a:ext cx="3581400" cy="200025"/>
          </a:xfrm>
          <a:prstGeom prst="rect">
            <a:avLst/>
          </a:prstGeom>
          <a:solidFill>
            <a:schemeClr val="accent1">
              <a:alpha val="0"/>
            </a:schemeClr>
          </a:solidFill>
          <a:ln w="25400" algn="ctr">
            <a:solidFill>
              <a:srgbClr val="FF0000"/>
            </a:solidFill>
            <a:miter lim="800000"/>
            <a:headEnd/>
            <a:tailEnd/>
          </a:ln>
        </p:spPr>
        <p:txBody>
          <a:bodyPr wrap="none" anchor="ctr"/>
          <a:lstStyle/>
          <a:p>
            <a:endParaRPr lang="nb-NO"/>
          </a:p>
        </p:txBody>
      </p:sp>
    </p:spTree>
    <p:extLst>
      <p:ext uri="{BB962C8B-B14F-4D97-AF65-F5344CB8AC3E}">
        <p14:creationId xmlns:p14="http://schemas.microsoft.com/office/powerpoint/2010/main" xmlns="" val="38266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Students’ pre-</a:t>
            </a:r>
            <a:r>
              <a:rPr lang="en-GB" b="1" dirty="0" err="1" smtClean="0">
                <a:solidFill>
                  <a:srgbClr val="0070C0"/>
                </a:solidFill>
              </a:rPr>
              <a:t>uni</a:t>
            </a:r>
            <a:r>
              <a:rPr lang="en-GB" b="1" dirty="0" smtClean="0">
                <a:solidFill>
                  <a:srgbClr val="0070C0"/>
                </a:solidFill>
              </a:rPr>
              <a:t> pedagogical experience</a:t>
            </a:r>
            <a:br>
              <a:rPr lang="en-GB" b="1" dirty="0" smtClean="0">
                <a:solidFill>
                  <a:srgbClr val="0070C0"/>
                </a:solidFill>
              </a:rPr>
            </a:br>
            <a:r>
              <a:rPr lang="en-GB" b="1" dirty="0">
                <a:solidFill>
                  <a:srgbClr val="0070C0"/>
                </a:solidFill>
              </a:rPr>
              <a:t>Item Fit Statistics </a:t>
            </a:r>
            <a:r>
              <a:rPr lang="en-GB" b="1" dirty="0" smtClean="0">
                <a:solidFill>
                  <a:srgbClr val="0070C0"/>
                </a:solidFill>
              </a:rPr>
              <a:t>(Norway): N=709</a:t>
            </a:r>
            <a:endParaRPr lang="en-GB" b="1" dirty="0">
              <a:solidFill>
                <a:srgbClr val="0070C0"/>
              </a:solidFill>
            </a:endParaRP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534" y="1196752"/>
            <a:ext cx="8610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80"/>
          <p:cNvSpPr>
            <a:spLocks noChangeArrowheads="1"/>
          </p:cNvSpPr>
          <p:nvPr/>
        </p:nvSpPr>
        <p:spPr bwMode="auto">
          <a:xfrm>
            <a:off x="4056534" y="3863752"/>
            <a:ext cx="3581400" cy="200025"/>
          </a:xfrm>
          <a:prstGeom prst="rect">
            <a:avLst/>
          </a:prstGeom>
          <a:solidFill>
            <a:schemeClr val="accent1">
              <a:alpha val="0"/>
            </a:schemeClr>
          </a:solidFill>
          <a:ln w="25400" algn="ctr">
            <a:solidFill>
              <a:srgbClr val="FF0000"/>
            </a:solidFill>
            <a:miter lim="800000"/>
            <a:headEnd/>
            <a:tailEnd/>
          </a:ln>
        </p:spPr>
        <p:txBody>
          <a:bodyPr wrap="none" anchor="ctr"/>
          <a:lstStyle/>
          <a:p>
            <a:endParaRPr lang="nb-NO"/>
          </a:p>
        </p:txBody>
      </p:sp>
    </p:spTree>
    <p:extLst>
      <p:ext uri="{BB962C8B-B14F-4D97-AF65-F5344CB8AC3E}">
        <p14:creationId xmlns:p14="http://schemas.microsoft.com/office/powerpoint/2010/main" xmlns="" val="39824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The issue here:</a:t>
            </a:r>
            <a:endParaRPr lang="en-GB" b="1" dirty="0">
              <a:solidFill>
                <a:srgbClr val="0070C0"/>
              </a:solidFill>
            </a:endParaRPr>
          </a:p>
        </p:txBody>
      </p:sp>
      <p:sp>
        <p:nvSpPr>
          <p:cNvPr id="3" name="Content Placeholder 2"/>
          <p:cNvSpPr>
            <a:spLocks noGrp="1"/>
          </p:cNvSpPr>
          <p:nvPr>
            <p:ph sz="quarter" idx="1"/>
          </p:nvPr>
        </p:nvSpPr>
        <p:spPr/>
        <p:txBody>
          <a:bodyPr>
            <a:normAutofit lnSpcReduction="10000"/>
          </a:bodyPr>
          <a:lstStyle/>
          <a:p>
            <a:r>
              <a:rPr lang="en-GB" sz="2800" dirty="0"/>
              <a:t>Assuming the two projects were independent: we have two valid (separate) measures of students’ perceptions of their pre-university mathematical teaching </a:t>
            </a:r>
            <a:r>
              <a:rPr lang="en-GB" sz="2800" dirty="0">
                <a:sym typeface="Wingdings" pitchFamily="2" charset="2"/>
              </a:rPr>
              <a:t> no problem</a:t>
            </a:r>
          </a:p>
          <a:p>
            <a:endParaRPr lang="en-GB" sz="2800" dirty="0">
              <a:sym typeface="Wingdings" pitchFamily="2" charset="2"/>
            </a:endParaRPr>
          </a:p>
          <a:p>
            <a:r>
              <a:rPr lang="en-GB" sz="2800" dirty="0">
                <a:sym typeface="Wingdings" pitchFamily="2" charset="2"/>
              </a:rPr>
              <a:t>BUT: if we were to link the data of the two projects and proceed with comparative statements  more needs to be done</a:t>
            </a:r>
          </a:p>
          <a:p>
            <a:endParaRPr lang="en-GB" sz="2800" dirty="0">
              <a:sym typeface="Wingdings" pitchFamily="2" charset="2"/>
            </a:endParaRPr>
          </a:p>
          <a:p>
            <a:r>
              <a:rPr lang="en-GB" sz="2800" dirty="0">
                <a:sym typeface="Wingdings" pitchFamily="2" charset="2"/>
              </a:rPr>
              <a:t>In </a:t>
            </a:r>
            <a:r>
              <a:rPr lang="en-GB" sz="2800" dirty="0" err="1">
                <a:sym typeface="Wingdings" pitchFamily="2" charset="2"/>
              </a:rPr>
              <a:t>Rasch</a:t>
            </a:r>
            <a:r>
              <a:rPr lang="en-GB" sz="2800" dirty="0">
                <a:sym typeface="Wingdings" pitchFamily="2" charset="2"/>
              </a:rPr>
              <a:t> (measurement) terms: we need to  explore and deal with DIF</a:t>
            </a:r>
          </a:p>
          <a:p>
            <a:endParaRPr lang="en-GB" dirty="0"/>
          </a:p>
        </p:txBody>
      </p:sp>
    </p:spTree>
    <p:extLst>
      <p:ext uri="{BB962C8B-B14F-4D97-AF65-F5344CB8AC3E}">
        <p14:creationId xmlns:p14="http://schemas.microsoft.com/office/powerpoint/2010/main" xmlns="" val="38332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Differential Item Functioning (DIF)</a:t>
            </a:r>
            <a:endParaRPr lang="en-GB" b="1" dirty="0">
              <a:solidFill>
                <a:srgbClr val="0070C0"/>
              </a:solidFill>
            </a:endParaRPr>
          </a:p>
        </p:txBody>
      </p:sp>
      <p:sp>
        <p:nvSpPr>
          <p:cNvPr id="3" name="Content Placeholder 2"/>
          <p:cNvSpPr>
            <a:spLocks noGrp="1"/>
          </p:cNvSpPr>
          <p:nvPr>
            <p:ph sz="quarter" idx="1"/>
          </p:nvPr>
        </p:nvSpPr>
        <p:spPr/>
        <p:txBody>
          <a:bodyPr>
            <a:normAutofit fontScale="92500" lnSpcReduction="20000"/>
          </a:bodyPr>
          <a:lstStyle/>
          <a:p>
            <a:pPr>
              <a:buFont typeface="Arial" charset="0"/>
              <a:buChar char="•"/>
            </a:pPr>
            <a:r>
              <a:rPr lang="en-GB" sz="2800" dirty="0"/>
              <a:t>When a variable is used with different groups of persons [or to measure the same persons on different occasions], it is essential that the identity of the variable be maintained from group to group.  </a:t>
            </a:r>
          </a:p>
          <a:p>
            <a:pPr>
              <a:buFont typeface="Arial" charset="0"/>
              <a:buChar char="•"/>
            </a:pPr>
            <a:r>
              <a:rPr lang="en-GB" sz="2800" dirty="0"/>
              <a:t>Only if the item calibrations are invariant from group to group can meaningful comparisons of person measures be made. </a:t>
            </a:r>
            <a:endParaRPr lang="en-US" sz="2800" dirty="0"/>
          </a:p>
          <a:p>
            <a:pPr>
              <a:buFont typeface="Arial" charset="0"/>
              <a:buChar char="•"/>
            </a:pPr>
            <a:r>
              <a:rPr lang="en-GB" sz="2800" dirty="0"/>
              <a:t>Differential Item Functioning (DIF): a statistical way to inform this process</a:t>
            </a:r>
          </a:p>
          <a:p>
            <a:pPr>
              <a:buFont typeface="Arial" charset="0"/>
              <a:buChar char="•"/>
            </a:pPr>
            <a:r>
              <a:rPr lang="en-GB" sz="2800" dirty="0"/>
              <a:t>DIF measurement may be used to reduce this source of test invalidity and allows researchers to concentrate on the other explanations for group differences in test scores</a:t>
            </a:r>
            <a:r>
              <a:rPr lang="en-GB" sz="2800" dirty="0" smtClean="0"/>
              <a:t>.</a:t>
            </a:r>
          </a:p>
          <a:p>
            <a:pPr>
              <a:buFont typeface="Arial" charset="0"/>
              <a:buChar char="•"/>
            </a:pPr>
            <a:r>
              <a:rPr lang="en-GB" sz="2800" dirty="0" smtClean="0"/>
              <a:t>Groups here: Students from UK and Norway</a:t>
            </a:r>
            <a:endParaRPr lang="en-US" sz="2800" dirty="0"/>
          </a:p>
          <a:p>
            <a:pPr marL="0" indent="0">
              <a:buNone/>
            </a:pPr>
            <a:endParaRPr lang="en-GB" dirty="0"/>
          </a:p>
        </p:txBody>
      </p:sp>
    </p:spTree>
    <p:extLst>
      <p:ext uri="{BB962C8B-B14F-4D97-AF65-F5344CB8AC3E}">
        <p14:creationId xmlns:p14="http://schemas.microsoft.com/office/powerpoint/2010/main" xmlns="" val="193405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60233"/>
          <a:stretch>
            <a:fillRect/>
          </a:stretch>
        </p:blipFill>
        <p:spPr bwMode="auto">
          <a:xfrm>
            <a:off x="990600" y="304800"/>
            <a:ext cx="236378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81000" y="0"/>
            <a:ext cx="533400" cy="369888"/>
          </a:xfrm>
          <a:prstGeom prst="rect">
            <a:avLst/>
          </a:prstGeom>
          <a:noFill/>
          <a:ln>
            <a:solidFill>
              <a:schemeClr val="accent6"/>
            </a:solidFill>
          </a:ln>
        </p:spPr>
        <p:txBody>
          <a:bodyPr>
            <a:spAutoFit/>
          </a:bodyPr>
          <a:lstStyle/>
          <a:p>
            <a:pPr>
              <a:defRPr/>
            </a:pPr>
            <a:r>
              <a:rPr lang="en-GB" dirty="0"/>
              <a:t>UK</a:t>
            </a:r>
            <a:endParaRPr lang="en-US" dirty="0"/>
          </a:p>
        </p:txBody>
      </p:sp>
      <p:pic>
        <p:nvPicPr>
          <p:cNvPr id="2560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r="62650"/>
          <a:stretch>
            <a:fillRect/>
          </a:stretch>
        </p:blipFill>
        <p:spPr bwMode="auto">
          <a:xfrm>
            <a:off x="5181600" y="409575"/>
            <a:ext cx="2971800" cy="644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029200" y="0"/>
            <a:ext cx="1905000" cy="369888"/>
          </a:xfrm>
          <a:prstGeom prst="rect">
            <a:avLst/>
          </a:prstGeom>
          <a:noFill/>
          <a:ln>
            <a:solidFill>
              <a:schemeClr val="accent6"/>
            </a:solidFill>
          </a:ln>
        </p:spPr>
        <p:txBody>
          <a:bodyPr>
            <a:spAutoFit/>
          </a:bodyPr>
          <a:lstStyle/>
          <a:p>
            <a:pPr>
              <a:defRPr/>
            </a:pPr>
            <a:r>
              <a:rPr lang="en-GB" dirty="0"/>
              <a:t>Norway</a:t>
            </a:r>
            <a:endParaRPr lang="en-US" dirty="0"/>
          </a:p>
        </p:txBody>
      </p:sp>
    </p:spTree>
    <p:extLst>
      <p:ext uri="{BB962C8B-B14F-4D97-AF65-F5344CB8AC3E}">
        <p14:creationId xmlns:p14="http://schemas.microsoft.com/office/powerpoint/2010/main" xmlns="" val="1509445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Differential Item Functioning (DIF):</a:t>
            </a:r>
            <a:br>
              <a:rPr lang="en-GB" b="1" dirty="0" smtClean="0">
                <a:solidFill>
                  <a:srgbClr val="0070C0"/>
                </a:solidFill>
              </a:rPr>
            </a:br>
            <a:r>
              <a:rPr lang="en-GB" b="1" dirty="0">
                <a:solidFill>
                  <a:srgbClr val="0070C0"/>
                </a:solidFill>
              </a:rPr>
              <a:t>Item measures of the two </a:t>
            </a:r>
            <a:r>
              <a:rPr lang="en-GB" b="1" dirty="0" smtClean="0">
                <a:solidFill>
                  <a:srgbClr val="0070C0"/>
                </a:solidFill>
              </a:rPr>
              <a:t>groups</a:t>
            </a:r>
            <a:endParaRPr lang="en-GB" b="1" dirty="0">
              <a:solidFill>
                <a:srgbClr val="0070C0"/>
              </a:solidFill>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t="6284"/>
          <a:stretch>
            <a:fillRect/>
          </a:stretch>
        </p:blipFill>
        <p:spPr bwMode="auto">
          <a:xfrm>
            <a:off x="457200" y="1524000"/>
            <a:ext cx="8077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sz="quarter" idx="1"/>
          </p:nvPr>
        </p:nvSpPr>
        <p:spPr/>
        <p:txBody>
          <a:bodyPr/>
          <a:lstStyle/>
          <a:p>
            <a:endParaRPr lang="en-GB" dirty="0"/>
          </a:p>
        </p:txBody>
      </p:sp>
      <p:sp>
        <p:nvSpPr>
          <p:cNvPr id="6" name="Rectangle 10"/>
          <p:cNvSpPr>
            <a:spLocks noChangeArrowheads="1"/>
          </p:cNvSpPr>
          <p:nvPr/>
        </p:nvSpPr>
        <p:spPr bwMode="auto">
          <a:xfrm>
            <a:off x="6324600" y="2780928"/>
            <a:ext cx="762000" cy="1943472"/>
          </a:xfrm>
          <a:prstGeom prst="rect">
            <a:avLst/>
          </a:prstGeom>
          <a:noFill/>
          <a:ln w="38100">
            <a:solidFill>
              <a:schemeClr val="accent2">
                <a:lumMod val="60000"/>
                <a:lumOff val="40000"/>
              </a:schemeClr>
            </a:solidFill>
            <a:miter lim="800000"/>
            <a:headEnd/>
            <a:tailEnd/>
          </a:ln>
        </p:spPr>
        <p:txBody>
          <a:bodyPr wrap="none" anchor="ctr"/>
          <a:lstStyle/>
          <a:p>
            <a:pPr>
              <a:defRPr/>
            </a:pPr>
            <a:endParaRPr lang="en-US"/>
          </a:p>
        </p:txBody>
      </p:sp>
    </p:spTree>
    <p:extLst>
      <p:ext uri="{BB962C8B-B14F-4D97-AF65-F5344CB8AC3E}">
        <p14:creationId xmlns:p14="http://schemas.microsoft.com/office/powerpoint/2010/main" xmlns="" val="6609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t="8397" r="3847" b="3430"/>
          <a:stretch>
            <a:fillRect/>
          </a:stretch>
        </p:blipFill>
        <p:spPr bwMode="auto">
          <a:xfrm>
            <a:off x="381000" y="1524000"/>
            <a:ext cx="8305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984250" y="1143000"/>
            <a:ext cx="6629400" cy="2143125"/>
            <a:chOff x="983762" y="1143000"/>
            <a:chExt cx="6629400" cy="2143357"/>
          </a:xfrm>
        </p:grpSpPr>
        <p:sp>
          <p:nvSpPr>
            <p:cNvPr id="5" name="Oval 4"/>
            <p:cNvSpPr/>
            <p:nvPr/>
          </p:nvSpPr>
          <p:spPr>
            <a:xfrm rot="20795845">
              <a:off x="983762" y="1655819"/>
              <a:ext cx="6629400" cy="1630538"/>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05" name="TextBox 5"/>
            <p:cNvSpPr txBox="1">
              <a:spLocks noChangeArrowheads="1"/>
            </p:cNvSpPr>
            <p:nvPr/>
          </p:nvSpPr>
          <p:spPr bwMode="auto">
            <a:xfrm>
              <a:off x="1524000" y="1143000"/>
              <a:ext cx="3733800" cy="64633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bg1"/>
                  </a:solidFill>
                </a:rPr>
                <a:t>Harder for Norwegian students to report frequency </a:t>
              </a:r>
              <a:endParaRPr lang="en-US">
                <a:solidFill>
                  <a:schemeClr val="bg1"/>
                </a:solidFill>
              </a:endParaRPr>
            </a:p>
          </p:txBody>
        </p:sp>
      </p:grpSp>
      <p:grpSp>
        <p:nvGrpSpPr>
          <p:cNvPr id="3" name="Group 12"/>
          <p:cNvGrpSpPr>
            <a:grpSpLocks/>
          </p:cNvGrpSpPr>
          <p:nvPr/>
        </p:nvGrpSpPr>
        <p:grpSpPr bwMode="auto">
          <a:xfrm>
            <a:off x="3836988" y="3614738"/>
            <a:ext cx="5537200" cy="2365375"/>
            <a:chOff x="3837486" y="3615303"/>
            <a:chExt cx="5536656" cy="2365028"/>
          </a:xfrm>
        </p:grpSpPr>
        <p:sp>
          <p:nvSpPr>
            <p:cNvPr id="11" name="Oval 10"/>
            <p:cNvSpPr/>
            <p:nvPr/>
          </p:nvSpPr>
          <p:spPr>
            <a:xfrm rot="19860247">
              <a:off x="3837486" y="3615303"/>
              <a:ext cx="5536656" cy="1584093"/>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03" name="TextBox 11"/>
            <p:cNvSpPr txBox="1">
              <a:spLocks noChangeArrowheads="1"/>
            </p:cNvSpPr>
            <p:nvPr/>
          </p:nvSpPr>
          <p:spPr bwMode="auto">
            <a:xfrm>
              <a:off x="6019800" y="5334000"/>
              <a:ext cx="3124200" cy="64633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bg1"/>
                  </a:solidFill>
                </a:rPr>
                <a:t>Easier for Norwegian students to report frequency </a:t>
              </a:r>
              <a:endParaRPr lang="en-US">
                <a:solidFill>
                  <a:schemeClr val="bg1"/>
                </a:solidFill>
              </a:endParaRPr>
            </a:p>
          </p:txBody>
        </p:sp>
      </p:grpSp>
      <p:sp>
        <p:nvSpPr>
          <p:cNvPr id="10" name="Title 1"/>
          <p:cNvSpPr txBox="1">
            <a:spLocks/>
          </p:cNvSpPr>
          <p:nvPr/>
        </p:nvSpPr>
        <p:spPr>
          <a:xfrm>
            <a:off x="457200" y="152400"/>
            <a:ext cx="8229600" cy="990600"/>
          </a:xfrm>
          <a:prstGeom prst="rect">
            <a:avLst/>
          </a:prstGeom>
        </p:spPr>
        <p:txBody>
          <a:bodyPr>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GB" b="1" dirty="0" smtClean="0">
                <a:solidFill>
                  <a:srgbClr val="0070C0"/>
                </a:solidFill>
              </a:rPr>
              <a:t>Differential Item Functioning (DIF)</a:t>
            </a:r>
            <a:br>
              <a:rPr lang="en-GB" b="1" dirty="0" smtClean="0">
                <a:solidFill>
                  <a:srgbClr val="0070C0"/>
                </a:solidFill>
              </a:rPr>
            </a:br>
            <a:endParaRPr lang="en-GB" b="1" dirty="0">
              <a:solidFill>
                <a:srgbClr val="0070C0"/>
              </a:solidFill>
            </a:endParaRPr>
          </a:p>
        </p:txBody>
      </p:sp>
    </p:spTree>
    <p:extLst>
      <p:ext uri="{BB962C8B-B14F-4D97-AF65-F5344CB8AC3E}">
        <p14:creationId xmlns:p14="http://schemas.microsoft.com/office/powerpoint/2010/main" xmlns="" val="880005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Differential Item Functioning</a:t>
            </a:r>
            <a:endParaRPr lang="en-GB" b="1" dirty="0">
              <a:solidFill>
                <a:srgbClr val="0070C0"/>
              </a:solidFill>
            </a:endParaRPr>
          </a:p>
        </p:txBody>
      </p:sp>
      <p:sp>
        <p:nvSpPr>
          <p:cNvPr id="3" name="Content Placeholder 2"/>
          <p:cNvSpPr>
            <a:spLocks noGrp="1"/>
          </p:cNvSpPr>
          <p:nvPr>
            <p:ph sz="quarter" idx="1"/>
          </p:nvPr>
        </p:nvSpPr>
        <p:spPr/>
        <p:txBody>
          <a:bodyPr>
            <a:normAutofit fontScale="70000" lnSpcReduction="20000"/>
          </a:bodyPr>
          <a:lstStyle/>
          <a:p>
            <a:endParaRPr lang="en-GB" sz="3400" dirty="0" smtClean="0">
              <a:latin typeface="Calibri" pitchFamily="34" charset="0"/>
            </a:endParaRPr>
          </a:p>
          <a:p>
            <a:pPr marL="342900" indent="-342900"/>
            <a:r>
              <a:rPr lang="en-US" sz="3600" dirty="0"/>
              <a:t>DIF refers to a psychometric difference in how an item functions for two groups. DIF refers to a difference in item performance between two comparable groups of examinees, that is, groups that are matched with respect to the construct being measured by the test. The comparison of matched or comparable groups is critical because it is important to distinguish between differences in item functioning from differences between groups” (</a:t>
            </a:r>
            <a:r>
              <a:rPr lang="en-US" sz="3600" dirty="0" err="1"/>
              <a:t>Dorans</a:t>
            </a:r>
            <a:r>
              <a:rPr lang="en-US" sz="3600" dirty="0"/>
              <a:t> &amp; Holland, 1993, p. 35).</a:t>
            </a:r>
          </a:p>
          <a:p>
            <a:pPr marL="342900" indent="-342900"/>
            <a:endParaRPr lang="en-GB" sz="3600" dirty="0"/>
          </a:p>
          <a:p>
            <a:pPr marL="342900" indent="-342900"/>
            <a:r>
              <a:rPr lang="en-GB" sz="3600" dirty="0"/>
              <a:t>So the question remains: Is the instrument biased or differences are due to real differences?</a:t>
            </a:r>
            <a:endParaRPr lang="en-US" sz="3600" dirty="0"/>
          </a:p>
          <a:p>
            <a:endParaRPr lang="en-GB" dirty="0"/>
          </a:p>
        </p:txBody>
      </p:sp>
    </p:spTree>
    <p:extLst>
      <p:ext uri="{BB962C8B-B14F-4D97-AF65-F5344CB8AC3E}">
        <p14:creationId xmlns:p14="http://schemas.microsoft.com/office/powerpoint/2010/main" xmlns="" val="31323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7019" r="3622"/>
          <a:stretch>
            <a:fillRect/>
          </a:stretch>
        </p:blipFill>
        <p:spPr bwMode="auto">
          <a:xfrm>
            <a:off x="38706" y="1196752"/>
            <a:ext cx="5973454" cy="5544616"/>
          </a:xfrm>
          <a:prstGeom prst="rect">
            <a:avLst/>
          </a:prstGeom>
          <a:noFill/>
          <a:ln w="9525">
            <a:solidFill>
              <a:srgbClr val="333399">
                <a:alpha val="70979"/>
              </a:srgbClr>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b="1" dirty="0">
                <a:solidFill>
                  <a:srgbClr val="0070C0"/>
                </a:solidFill>
              </a:rPr>
              <a:t>Introduction: The STEM ‘issue’</a:t>
            </a:r>
            <a:endParaRPr lang="en-GB" b="1" dirty="0">
              <a:solidFill>
                <a:srgbClr val="0070C0"/>
              </a:solidFill>
            </a:endParaRPr>
          </a:p>
        </p:txBody>
      </p:sp>
      <p:sp>
        <p:nvSpPr>
          <p:cNvPr id="3" name="Content Placeholder 2"/>
          <p:cNvSpPr>
            <a:spLocks noGrp="1"/>
          </p:cNvSpPr>
          <p:nvPr>
            <p:ph sz="quarter" idx="1"/>
          </p:nvPr>
        </p:nvSpPr>
        <p:spPr>
          <a:xfrm>
            <a:off x="5890320" y="1219200"/>
            <a:ext cx="3146176" cy="4937760"/>
          </a:xfrm>
        </p:spPr>
        <p:txBody>
          <a:bodyPr/>
          <a:lstStyle/>
          <a:p>
            <a:r>
              <a:rPr lang="en-GB" dirty="0"/>
              <a:t>STEM: Science Technology, Engineering and Mathematics</a:t>
            </a:r>
          </a:p>
          <a:p>
            <a:r>
              <a:rPr lang="en-GB" dirty="0"/>
              <a:t>Participation remains problematic</a:t>
            </a:r>
          </a:p>
          <a:p>
            <a:r>
              <a:rPr lang="en-GB" dirty="0"/>
              <a:t>Students dispositions are declining</a:t>
            </a:r>
          </a:p>
          <a:p>
            <a:endParaRPr lang="en-GB" dirty="0"/>
          </a:p>
        </p:txBody>
      </p:sp>
    </p:spTree>
    <p:extLst>
      <p:ext uri="{BB962C8B-B14F-4D97-AF65-F5344CB8AC3E}">
        <p14:creationId xmlns:p14="http://schemas.microsoft.com/office/powerpoint/2010/main" xmlns="" val="4223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Plotting </a:t>
            </a:r>
            <a:r>
              <a:rPr lang="en-GB" b="1" dirty="0">
                <a:solidFill>
                  <a:srgbClr val="0070C0"/>
                </a:solidFill>
              </a:rPr>
              <a:t>students’ measures with two different </a:t>
            </a:r>
            <a:r>
              <a:rPr lang="en-GB" b="1" dirty="0" smtClean="0">
                <a:solidFill>
                  <a:srgbClr val="0070C0"/>
                </a:solidFill>
              </a:rPr>
              <a:t>analysis</a:t>
            </a:r>
            <a:endParaRPr lang="en-GB" b="1" dirty="0">
              <a:solidFill>
                <a:srgbClr val="0070C0"/>
              </a:solidFill>
            </a:endParaRPr>
          </a:p>
        </p:txBody>
      </p:sp>
      <p:sp>
        <p:nvSpPr>
          <p:cNvPr id="3" name="Content Placeholder 2"/>
          <p:cNvSpPr>
            <a:spLocks noGrp="1"/>
          </p:cNvSpPr>
          <p:nvPr>
            <p:ph sz="quarter" idx="1"/>
          </p:nvPr>
        </p:nvSpPr>
        <p:spPr/>
        <p:txBody>
          <a:bodyPr>
            <a:normAutofit/>
          </a:bodyPr>
          <a:lstStyle/>
          <a:p>
            <a:endParaRPr lang="en-GB" sz="3400" dirty="0" smtClean="0">
              <a:latin typeface="Calibri" pitchFamily="34" charset="0"/>
            </a:endParaRP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779" r="8333" b="2763"/>
          <a:stretch>
            <a:fillRect/>
          </a:stretch>
        </p:blipFill>
        <p:spPr bwMode="auto">
          <a:xfrm>
            <a:off x="609600" y="1295400"/>
            <a:ext cx="8001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4790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 comparative question</a:t>
            </a:r>
            <a:endParaRPr lang="en-GB" b="1" dirty="0">
              <a:solidFill>
                <a:srgbClr val="0070C0"/>
              </a:solidFill>
            </a:endParaRPr>
          </a:p>
        </p:txBody>
      </p:sp>
      <p:sp>
        <p:nvSpPr>
          <p:cNvPr id="3" name="Content Placeholder 2"/>
          <p:cNvSpPr>
            <a:spLocks noGrp="1"/>
          </p:cNvSpPr>
          <p:nvPr>
            <p:ph sz="quarter" idx="1"/>
          </p:nvPr>
        </p:nvSpPr>
        <p:spPr/>
        <p:txBody>
          <a:bodyPr/>
          <a:lstStyle/>
          <a:p>
            <a:endParaRPr lang="en-GB" sz="3400" dirty="0" smtClean="0">
              <a:latin typeface="Calibri" pitchFamily="34" charset="0"/>
            </a:endParaRPr>
          </a:p>
          <a:p>
            <a:r>
              <a:rPr lang="en-GB" sz="3400" dirty="0" smtClean="0"/>
              <a:t>Are </a:t>
            </a:r>
            <a:r>
              <a:rPr lang="en-GB" sz="3400" dirty="0"/>
              <a:t>the students from these two countries exposed to different pre-university </a:t>
            </a:r>
            <a:r>
              <a:rPr lang="en-GB" sz="3400" dirty="0" smtClean="0"/>
              <a:t>practices?</a:t>
            </a:r>
            <a:endParaRPr lang="en-GB" sz="3400" dirty="0"/>
          </a:p>
          <a:p>
            <a:pPr marL="0" indent="0">
              <a:buNone/>
            </a:pPr>
            <a:r>
              <a:rPr lang="en-GB" sz="2800" dirty="0"/>
              <a:t> (according to their report</a:t>
            </a:r>
            <a:r>
              <a:rPr lang="en-GB" sz="2800" dirty="0" smtClean="0"/>
              <a:t>)</a:t>
            </a:r>
            <a:endParaRPr lang="en-GB" sz="2800" dirty="0"/>
          </a:p>
          <a:p>
            <a:endParaRPr lang="en-GB" dirty="0"/>
          </a:p>
        </p:txBody>
      </p:sp>
    </p:spTree>
    <p:extLst>
      <p:ext uri="{BB962C8B-B14F-4D97-AF65-F5344CB8AC3E}">
        <p14:creationId xmlns:p14="http://schemas.microsoft.com/office/powerpoint/2010/main" xmlns="" val="557923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a:p>
            <a:endParaRPr lang="en-US"/>
          </a:p>
          <a:p>
            <a:endParaRPr lang="en-US"/>
          </a:p>
        </p:txBody>
      </p:sp>
      <p:pic>
        <p:nvPicPr>
          <p:cNvPr id="3481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07976"/>
            <a:ext cx="7239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643936" y="1322486"/>
            <a:ext cx="1981200" cy="369888"/>
          </a:xfrm>
          <a:prstGeom prst="rect">
            <a:avLst/>
          </a:prstGeom>
          <a:noFill/>
          <a:ln>
            <a:solidFill>
              <a:schemeClr val="accent6"/>
            </a:solidFill>
          </a:ln>
        </p:spPr>
        <p:txBody>
          <a:bodyPr>
            <a:spAutoFit/>
          </a:bodyPr>
          <a:lstStyle/>
          <a:p>
            <a:pPr>
              <a:defRPr/>
            </a:pPr>
            <a:r>
              <a:rPr lang="en-GB" dirty="0"/>
              <a:t>t=11.66, </a:t>
            </a:r>
            <a:r>
              <a:rPr lang="en-GB" dirty="0" err="1"/>
              <a:t>p</a:t>
            </a:r>
            <a:r>
              <a:rPr lang="en-GB" dirty="0"/>
              <a:t>&lt;0.001</a:t>
            </a:r>
            <a:endParaRPr lang="en-US" dirty="0"/>
          </a:p>
        </p:txBody>
      </p:sp>
      <p:sp>
        <p:nvSpPr>
          <p:cNvPr id="6" name="Title 1"/>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GB" sz="3000" b="1" dirty="0" smtClean="0">
                <a:solidFill>
                  <a:srgbClr val="0070C0"/>
                </a:solidFill>
              </a:rPr>
              <a:t>The </a:t>
            </a:r>
            <a:r>
              <a:rPr lang="en-GB" sz="3000" b="1" dirty="0">
                <a:solidFill>
                  <a:srgbClr val="0070C0"/>
                </a:solidFill>
              </a:rPr>
              <a:t>Norwegian students reported more </a:t>
            </a:r>
            <a:r>
              <a:rPr lang="en-GB" sz="3000" b="1" dirty="0" err="1">
                <a:solidFill>
                  <a:srgbClr val="0070C0"/>
                </a:solidFill>
              </a:rPr>
              <a:t>transmissionist</a:t>
            </a:r>
            <a:r>
              <a:rPr lang="en-GB" sz="3000" b="1" dirty="0">
                <a:solidFill>
                  <a:srgbClr val="0070C0"/>
                </a:solidFill>
              </a:rPr>
              <a:t> practices in their pre-university maths courses</a:t>
            </a:r>
          </a:p>
          <a:p>
            <a:endParaRPr lang="en-GB" b="1" dirty="0">
              <a:solidFill>
                <a:srgbClr val="0070C0"/>
              </a:solidFill>
            </a:endParaRPr>
          </a:p>
        </p:txBody>
      </p:sp>
    </p:spTree>
    <p:extLst>
      <p:ext uri="{BB962C8B-B14F-4D97-AF65-F5344CB8AC3E}">
        <p14:creationId xmlns:p14="http://schemas.microsoft.com/office/powerpoint/2010/main" xmlns="" val="455844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Another question</a:t>
            </a:r>
            <a:endParaRPr lang="en-GB" b="1" dirty="0">
              <a:solidFill>
                <a:srgbClr val="0070C0"/>
              </a:solidFill>
            </a:endParaRPr>
          </a:p>
        </p:txBody>
      </p:sp>
      <p:sp>
        <p:nvSpPr>
          <p:cNvPr id="3" name="Content Placeholder 2"/>
          <p:cNvSpPr>
            <a:spLocks noGrp="1"/>
          </p:cNvSpPr>
          <p:nvPr>
            <p:ph sz="quarter" idx="1"/>
          </p:nvPr>
        </p:nvSpPr>
        <p:spPr/>
        <p:txBody>
          <a:bodyPr>
            <a:normAutofit/>
          </a:bodyPr>
          <a:lstStyle/>
          <a:p>
            <a:endParaRPr lang="en-GB" sz="3400" dirty="0"/>
          </a:p>
          <a:p>
            <a:r>
              <a:rPr lang="en-GB" sz="3400" dirty="0" smtClean="0"/>
              <a:t>How </a:t>
            </a:r>
            <a:r>
              <a:rPr lang="en-GB" sz="3400" dirty="0"/>
              <a:t>is this measure of students’ perceived pre-university pedagogical experience </a:t>
            </a:r>
            <a:r>
              <a:rPr lang="en-GB" sz="3400" dirty="0" smtClean="0"/>
              <a:t> </a:t>
            </a:r>
            <a:r>
              <a:rPr lang="en-GB" sz="3400" dirty="0"/>
              <a:t>associated with other measures of interest (e.g. dispositions, grades </a:t>
            </a:r>
            <a:r>
              <a:rPr lang="en-GB" sz="3400" dirty="0" err="1" smtClean="0"/>
              <a:t>etc</a:t>
            </a:r>
            <a:r>
              <a:rPr lang="en-GB" sz="3400" dirty="0" smtClean="0"/>
              <a:t>)</a:t>
            </a:r>
            <a:endParaRPr lang="en-GB" sz="3400" dirty="0"/>
          </a:p>
          <a:p>
            <a:endParaRPr lang="en-GB" dirty="0"/>
          </a:p>
        </p:txBody>
      </p:sp>
    </p:spTree>
    <p:extLst>
      <p:ext uri="{BB962C8B-B14F-4D97-AF65-F5344CB8AC3E}">
        <p14:creationId xmlns:p14="http://schemas.microsoft.com/office/powerpoint/2010/main" xmlns="" val="3591342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a:bodyPr>
          <a:lstStyle/>
          <a:p>
            <a:r>
              <a:rPr lang="en-GB" b="1" dirty="0" smtClean="0">
                <a:solidFill>
                  <a:srgbClr val="0070C0"/>
                </a:solidFill>
              </a:rPr>
              <a:t>Some correlations from </a:t>
            </a:r>
            <a:r>
              <a:rPr lang="en-GB" b="1" dirty="0" err="1" smtClean="0">
                <a:solidFill>
                  <a:srgbClr val="0070C0"/>
                </a:solidFill>
              </a:rPr>
              <a:t>TransMaths</a:t>
            </a:r>
            <a:r>
              <a:rPr lang="en-GB" b="1" dirty="0" smtClean="0">
                <a:solidFill>
                  <a:srgbClr val="0070C0"/>
                </a:solidFill>
              </a:rPr>
              <a:t> UK</a:t>
            </a:r>
            <a:endParaRPr lang="en-GB" b="1" dirty="0">
              <a:solidFill>
                <a:srgbClr val="0070C0"/>
              </a:solidFill>
            </a:endParaRPr>
          </a:p>
        </p:txBody>
      </p:sp>
      <p:sp>
        <p:nvSpPr>
          <p:cNvPr id="3" name="Content Placeholder 2"/>
          <p:cNvSpPr>
            <a:spLocks noGrp="1"/>
          </p:cNvSpPr>
          <p:nvPr>
            <p:ph sz="quarter" idx="1"/>
          </p:nvPr>
        </p:nvSpPr>
        <p:spPr/>
        <p:txBody>
          <a:bodyPr>
            <a:normAutofit/>
          </a:bodyPr>
          <a:lstStyle/>
          <a:p>
            <a:endParaRPr lang="en-GB" sz="34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867723160"/>
              </p:ext>
            </p:extLst>
          </p:nvPr>
        </p:nvGraphicFramePr>
        <p:xfrm>
          <a:off x="611560" y="2132856"/>
          <a:ext cx="8305800" cy="4272135"/>
        </p:xfrm>
        <a:graphic>
          <a:graphicData uri="http://schemas.openxmlformats.org/drawingml/2006/table">
            <a:tbl>
              <a:tblPr/>
              <a:tblGrid>
                <a:gridCol w="3323788"/>
                <a:gridCol w="2213412"/>
                <a:gridCol w="2768600"/>
              </a:tblGrid>
              <a:tr h="813740">
                <a:tc>
                  <a:txBody>
                    <a:bodyPr/>
                    <a:lstStyle/>
                    <a:p>
                      <a:pPr>
                        <a:spcAft>
                          <a:spcPts val="0"/>
                        </a:spcAft>
                      </a:pPr>
                      <a:r>
                        <a:rPr lang="en-GB" sz="2000" b="1" dirty="0">
                          <a:latin typeface="Calibri"/>
                          <a:ea typeface="Times New Roman"/>
                          <a:cs typeface="Courier New"/>
                        </a:rPr>
                        <a:t>Pearson </a:t>
                      </a:r>
                      <a:r>
                        <a:rPr lang="en-GB" sz="2000" b="1" dirty="0" smtClean="0">
                          <a:latin typeface="Calibri"/>
                          <a:ea typeface="Times New Roman"/>
                          <a:cs typeface="Courier New"/>
                        </a:rPr>
                        <a:t>Correlations</a:t>
                      </a:r>
                    </a:p>
                    <a:p>
                      <a:pPr>
                        <a:spcAft>
                          <a:spcPts val="0"/>
                        </a:spcAft>
                      </a:pPr>
                      <a:r>
                        <a:rPr lang="en-GB" sz="2000" b="1" dirty="0" smtClean="0">
                          <a:latin typeface="Calibri"/>
                          <a:ea typeface="Times New Roman"/>
                          <a:cs typeface="Courier New"/>
                        </a:rPr>
                        <a:t>UK results</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a:latin typeface="Calibri"/>
                          <a:ea typeface="Times New Roman"/>
                          <a:cs typeface="Courier New"/>
                        </a:rPr>
                        <a:t>Pedagogy at Uni</a:t>
                      </a:r>
                      <a:endParaRPr lang="en-US" sz="20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Courier New"/>
                        </a:rPr>
                        <a:t>Pre-University Pedagogy</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3740">
                <a:tc>
                  <a:txBody>
                    <a:bodyPr/>
                    <a:lstStyle/>
                    <a:p>
                      <a:pPr>
                        <a:spcAft>
                          <a:spcPts val="0"/>
                        </a:spcAft>
                      </a:pPr>
                      <a:r>
                        <a:rPr lang="en-GB" sz="2000" dirty="0">
                          <a:latin typeface="Calibri"/>
                          <a:ea typeface="Times New Roman"/>
                          <a:cs typeface="Courier New"/>
                        </a:rPr>
                        <a:t>Math Support at University (DP5)</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Calibri"/>
                          <a:ea typeface="Times New Roman"/>
                          <a:cs typeface="Courier New"/>
                        </a:rPr>
                        <a:t>Non significant</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a:latin typeface="Calibri"/>
                          <a:ea typeface="Times New Roman"/>
                          <a:cs typeface="Courier New"/>
                        </a:rPr>
                        <a:t>-0.19 (p&lt;0.05)</a:t>
                      </a:r>
                      <a:endParaRPr lang="en-US" sz="20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305">
                <a:tc>
                  <a:txBody>
                    <a:bodyPr/>
                    <a:lstStyle/>
                    <a:p>
                      <a:pPr>
                        <a:spcAft>
                          <a:spcPts val="0"/>
                        </a:spcAft>
                      </a:pPr>
                      <a:r>
                        <a:rPr lang="en-GB" sz="2000" dirty="0">
                          <a:latin typeface="Calibri"/>
                          <a:ea typeface="Times New Roman"/>
                          <a:cs typeface="Courier New"/>
                        </a:rPr>
                        <a:t>Transitional Feelings (DP5)</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Courier New"/>
                        </a:rPr>
                        <a:t>-0.20 (</a:t>
                      </a:r>
                      <a:r>
                        <a:rPr lang="en-GB" sz="2000" b="1" dirty="0" err="1">
                          <a:latin typeface="Calibri"/>
                          <a:ea typeface="Times New Roman"/>
                          <a:cs typeface="Courier New"/>
                        </a:rPr>
                        <a:t>p</a:t>
                      </a:r>
                      <a:r>
                        <a:rPr lang="en-GB" sz="2000" b="1" dirty="0">
                          <a:latin typeface="Calibri"/>
                          <a:ea typeface="Times New Roman"/>
                          <a:cs typeface="Courier New"/>
                        </a:rPr>
                        <a:t>&lt;0.001)</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Calibri"/>
                          <a:ea typeface="Times New Roman"/>
                          <a:cs typeface="Courier New"/>
                        </a:rPr>
                        <a:t>Non significant</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3740">
                <a:tc>
                  <a:txBody>
                    <a:bodyPr/>
                    <a:lstStyle/>
                    <a:p>
                      <a:pPr>
                        <a:spcAft>
                          <a:spcPts val="0"/>
                        </a:spcAft>
                      </a:pPr>
                      <a:r>
                        <a:rPr lang="en-GB" sz="2000" dirty="0">
                          <a:latin typeface="Calibri"/>
                          <a:ea typeface="Times New Roman"/>
                          <a:cs typeface="Courier New"/>
                        </a:rPr>
                        <a:t>Disposition to Finish Course_DP5</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Courier New"/>
                        </a:rPr>
                        <a:t>-0.12 (</a:t>
                      </a:r>
                      <a:r>
                        <a:rPr lang="en-GB" sz="2000" b="1" dirty="0" err="1">
                          <a:latin typeface="Calibri"/>
                          <a:ea typeface="Times New Roman"/>
                          <a:cs typeface="Courier New"/>
                        </a:rPr>
                        <a:t>p</a:t>
                      </a:r>
                      <a:r>
                        <a:rPr lang="en-GB" sz="2000" b="1" dirty="0">
                          <a:latin typeface="Calibri"/>
                          <a:ea typeface="Times New Roman"/>
                          <a:cs typeface="Courier New"/>
                        </a:rPr>
                        <a:t>&lt;0.05)</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Calibri"/>
                          <a:ea typeface="Times New Roman"/>
                          <a:cs typeface="Courier New"/>
                        </a:rPr>
                        <a:t>Non significant</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305">
                <a:tc>
                  <a:txBody>
                    <a:bodyPr/>
                    <a:lstStyle/>
                    <a:p>
                      <a:pPr>
                        <a:spcAft>
                          <a:spcPts val="0"/>
                        </a:spcAft>
                      </a:pPr>
                      <a:r>
                        <a:rPr lang="en-GB" sz="2000">
                          <a:latin typeface="Calibri"/>
                          <a:ea typeface="Times New Roman"/>
                          <a:cs typeface="Courier New"/>
                        </a:rPr>
                        <a:t>Math confidence (DP5)</a:t>
                      </a:r>
                      <a:endParaRPr lang="en-US" sz="20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Calibri"/>
                          <a:ea typeface="Times New Roman"/>
                          <a:cs typeface="Courier New"/>
                        </a:rPr>
                        <a:t>Non significant</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Courier New"/>
                        </a:rPr>
                        <a:t>-0.17 (</a:t>
                      </a:r>
                      <a:r>
                        <a:rPr lang="en-GB" sz="2000" b="1" dirty="0" err="1">
                          <a:latin typeface="Calibri"/>
                          <a:ea typeface="Times New Roman"/>
                          <a:cs typeface="Courier New"/>
                        </a:rPr>
                        <a:t>p</a:t>
                      </a:r>
                      <a:r>
                        <a:rPr lang="en-GB" sz="2000" b="1" dirty="0">
                          <a:latin typeface="Calibri"/>
                          <a:ea typeface="Times New Roman"/>
                          <a:cs typeface="Courier New"/>
                        </a:rPr>
                        <a:t>&lt;0.001)</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305">
                <a:tc>
                  <a:txBody>
                    <a:bodyPr/>
                    <a:lstStyle/>
                    <a:p>
                      <a:pPr>
                        <a:spcAft>
                          <a:spcPts val="0"/>
                        </a:spcAft>
                      </a:pPr>
                      <a:r>
                        <a:rPr lang="en-GB" sz="2000" dirty="0">
                          <a:latin typeface="Calibri"/>
                          <a:ea typeface="Times New Roman"/>
                          <a:cs typeface="Courier New"/>
                        </a:rPr>
                        <a:t>MHE disposition (DP5)</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Calibri"/>
                          <a:ea typeface="Times New Roman"/>
                          <a:cs typeface="Courier New"/>
                        </a:rPr>
                        <a:t>Non significant</a:t>
                      </a:r>
                      <a:endParaRPr lang="en-US" sz="20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Courier New"/>
                        </a:rPr>
                        <a:t>-0.19 (</a:t>
                      </a:r>
                      <a:r>
                        <a:rPr lang="en-GB" sz="2000" b="1" dirty="0" err="1">
                          <a:latin typeface="Calibri"/>
                          <a:ea typeface="Times New Roman"/>
                          <a:cs typeface="Courier New"/>
                        </a:rPr>
                        <a:t>p</a:t>
                      </a:r>
                      <a:r>
                        <a:rPr lang="en-GB" sz="2000" b="1" dirty="0">
                          <a:latin typeface="Calibri"/>
                          <a:ea typeface="Times New Roman"/>
                          <a:cs typeface="Courier New"/>
                        </a:rPr>
                        <a:t>&lt;0.001)</a:t>
                      </a:r>
                      <a:endParaRPr lang="en-US" sz="2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9"/>
          <p:cNvSpPr>
            <a:spLocks noChangeArrowheads="1"/>
          </p:cNvSpPr>
          <p:nvPr/>
        </p:nvSpPr>
        <p:spPr bwMode="auto">
          <a:xfrm>
            <a:off x="6149280" y="2924944"/>
            <a:ext cx="2743200" cy="35052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228873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2195736" cy="6156920"/>
          </a:xfrm>
        </p:spPr>
        <p:txBody>
          <a:bodyPr>
            <a:normAutofit/>
          </a:bodyPr>
          <a:lstStyle/>
          <a:p>
            <a:r>
              <a:rPr lang="en-GB" sz="3000" b="1" dirty="0" smtClean="0">
                <a:solidFill>
                  <a:srgbClr val="0070C0"/>
                </a:solidFill>
              </a:rPr>
              <a:t>The </a:t>
            </a:r>
            <a:r>
              <a:rPr lang="en-GB" sz="3000" b="1" dirty="0" err="1" smtClean="0">
                <a:solidFill>
                  <a:srgbClr val="0070C0"/>
                </a:solidFill>
              </a:rPr>
              <a:t>Teleprism</a:t>
            </a:r>
            <a:r>
              <a:rPr lang="en-GB" sz="3000" b="1" dirty="0" smtClean="0">
                <a:solidFill>
                  <a:srgbClr val="0070C0"/>
                </a:solidFill>
              </a:rPr>
              <a:t> student survey and some initial findings</a:t>
            </a:r>
            <a:endParaRPr lang="en-GB" sz="3000" dirty="0"/>
          </a:p>
        </p:txBody>
      </p:sp>
      <p:sp>
        <p:nvSpPr>
          <p:cNvPr id="3" name="Content Placeholder 2"/>
          <p:cNvSpPr>
            <a:spLocks noGrp="1"/>
          </p:cNvSpPr>
          <p:nvPr>
            <p:ph sz="quarter" idx="1"/>
          </p:nvPr>
        </p:nvSpPr>
        <p:spPr>
          <a:xfrm>
            <a:off x="-108520" y="1219200"/>
            <a:ext cx="8795320" cy="4937760"/>
          </a:xfrm>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195736" y="152400"/>
            <a:ext cx="7239000" cy="6705600"/>
          </a:xfrm>
          <a:prstGeom prst="rect">
            <a:avLst/>
          </a:prstGeom>
          <a:noFill/>
          <a:ln w="9525">
            <a:noFill/>
            <a:miter lim="800000"/>
            <a:headEnd/>
            <a:tailEnd/>
          </a:ln>
          <a:effectLst/>
        </p:spPr>
      </p:pic>
    </p:spTree>
    <p:extLst>
      <p:ext uri="{BB962C8B-B14F-4D97-AF65-F5344CB8AC3E}">
        <p14:creationId xmlns:p14="http://schemas.microsoft.com/office/powerpoint/2010/main" xmlns="" val="2404814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Some concluding points</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We showed how it is possible to measure ‘pedagogy’ across various stages of mathematics education </a:t>
            </a:r>
          </a:p>
          <a:p>
            <a:r>
              <a:rPr lang="en-GB" dirty="0" smtClean="0"/>
              <a:t>(from Secondary School to University)</a:t>
            </a:r>
          </a:p>
          <a:p>
            <a:r>
              <a:rPr lang="en-GB" dirty="0" smtClean="0"/>
              <a:t>Cross-national comparability</a:t>
            </a:r>
          </a:p>
          <a:p>
            <a:endParaRPr lang="en-GB" dirty="0"/>
          </a:p>
          <a:p>
            <a:r>
              <a:rPr lang="en-GB" dirty="0" smtClean="0"/>
              <a:t>Still to come:</a:t>
            </a:r>
          </a:p>
          <a:p>
            <a:r>
              <a:rPr lang="en-GB" dirty="0" smtClean="0"/>
              <a:t>University pedagogy cross national comparisons (Norway - UK)</a:t>
            </a:r>
          </a:p>
          <a:p>
            <a:r>
              <a:rPr lang="en-GB" dirty="0" err="1" smtClean="0"/>
              <a:t>Modeling</a:t>
            </a:r>
            <a:r>
              <a:rPr lang="en-GB" dirty="0" smtClean="0"/>
              <a:t> of dispositions considering pedagogy (Norway)</a:t>
            </a:r>
          </a:p>
          <a:p>
            <a:r>
              <a:rPr lang="en-GB" dirty="0" smtClean="0"/>
              <a:t>Student’s perceptions </a:t>
            </a:r>
            <a:r>
              <a:rPr lang="en-GB" dirty="0" err="1" smtClean="0"/>
              <a:t>vs</a:t>
            </a:r>
            <a:r>
              <a:rPr lang="en-GB" dirty="0" smtClean="0"/>
              <a:t> their teachers’ perceptions (</a:t>
            </a:r>
            <a:r>
              <a:rPr lang="en-GB" dirty="0" err="1" smtClean="0"/>
              <a:t>Teleprism</a:t>
            </a:r>
            <a:r>
              <a:rPr lang="en-GB" dirty="0" smtClean="0"/>
              <a:t>)</a:t>
            </a:r>
          </a:p>
          <a:p>
            <a:r>
              <a:rPr lang="en-GB" dirty="0" smtClean="0"/>
              <a:t>How teachers reported pedagogies are shaped? (</a:t>
            </a:r>
            <a:r>
              <a:rPr lang="en-GB" dirty="0" err="1" smtClean="0"/>
              <a:t>Teleprism</a:t>
            </a:r>
            <a:r>
              <a:rPr lang="en-GB" dirty="0" smtClean="0"/>
              <a:t>) </a:t>
            </a:r>
          </a:p>
          <a:p>
            <a:endParaRPr lang="en-GB" dirty="0"/>
          </a:p>
        </p:txBody>
      </p:sp>
    </p:spTree>
    <p:extLst>
      <p:ext uri="{BB962C8B-B14F-4D97-AF65-F5344CB8AC3E}">
        <p14:creationId xmlns:p14="http://schemas.microsoft.com/office/powerpoint/2010/main" xmlns="" val="26683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References – for more information</a:t>
            </a:r>
            <a:endParaRPr lang="en-GB" dirty="0"/>
          </a:p>
        </p:txBody>
      </p:sp>
      <p:sp>
        <p:nvSpPr>
          <p:cNvPr id="3" name="Content Placeholder 2"/>
          <p:cNvSpPr>
            <a:spLocks noGrp="1"/>
          </p:cNvSpPr>
          <p:nvPr>
            <p:ph sz="quarter" idx="1"/>
          </p:nvPr>
        </p:nvSpPr>
        <p:spPr/>
        <p:txBody>
          <a:bodyPr>
            <a:normAutofit fontScale="62500" lnSpcReduction="20000"/>
          </a:bodyPr>
          <a:lstStyle/>
          <a:p>
            <a:pPr lvl="0"/>
            <a:r>
              <a:rPr lang="en-GB" sz="2800" dirty="0" err="1"/>
              <a:t>Pampaka</a:t>
            </a:r>
            <a:r>
              <a:rPr lang="en-GB" sz="2800" dirty="0"/>
              <a:t>, M., Williams, J. &amp; Hutcheson, G. (2011). Measuring students’ transition into University and its association with learning outcomes. </a:t>
            </a:r>
            <a:r>
              <a:rPr lang="en-GB" sz="2800" i="1" dirty="0"/>
              <a:t>British Educational Research Journal</a:t>
            </a:r>
            <a:r>
              <a:rPr lang="en-GB" sz="2800" dirty="0"/>
              <a:t>. First published on: 14 September 2011 (</a:t>
            </a:r>
            <a:r>
              <a:rPr lang="en-GB" sz="2800" dirty="0" err="1"/>
              <a:t>iFirst</a:t>
            </a:r>
            <a:r>
              <a:rPr lang="en-GB" sz="2800" dirty="0"/>
              <a:t>). </a:t>
            </a:r>
            <a:endParaRPr lang="en-GB" sz="2800" dirty="0" smtClean="0"/>
          </a:p>
          <a:p>
            <a:pPr lvl="0"/>
            <a:r>
              <a:rPr lang="en-GB" sz="2800" dirty="0" err="1" smtClean="0"/>
              <a:t>Pampaka</a:t>
            </a:r>
            <a:r>
              <a:rPr lang="en-GB" sz="2800" dirty="0"/>
              <a:t>, M., Williams, J., Hutcheson, G. D., Wake, G., Black, L., Davis, P., &amp; Hernandez-Martinez, P. (2011). The association between mathematics pedagogy and learners’ dispositions for university study. British Educational Research Journal: First published on: 15 April 2011 (</a:t>
            </a:r>
            <a:r>
              <a:rPr lang="en-GB" sz="2800" dirty="0" err="1"/>
              <a:t>iFirst</a:t>
            </a:r>
            <a:r>
              <a:rPr lang="en-GB" sz="2800" dirty="0"/>
              <a:t>). </a:t>
            </a:r>
            <a:endParaRPr lang="en-GB" sz="2800" dirty="0" smtClean="0"/>
          </a:p>
          <a:p>
            <a:pPr lvl="0"/>
            <a:r>
              <a:rPr lang="en-GB" sz="2800" dirty="0" smtClean="0"/>
              <a:t>Hutcheson</a:t>
            </a:r>
            <a:r>
              <a:rPr lang="en-GB" sz="2800" dirty="0"/>
              <a:t>, G. D., </a:t>
            </a:r>
            <a:r>
              <a:rPr lang="en-GB" sz="2800" dirty="0" err="1"/>
              <a:t>Pampaka</a:t>
            </a:r>
            <a:r>
              <a:rPr lang="en-GB" sz="2800" dirty="0"/>
              <a:t>, M., &amp; Williams, J. (2011). Enrolment, achievement and retention on 'traditional' and 'Use of mathematics' pre-university courses. </a:t>
            </a:r>
            <a:r>
              <a:rPr lang="en-GB" sz="2800" i="1" dirty="0"/>
              <a:t>Research in Mathematics Education, 13</a:t>
            </a:r>
            <a:r>
              <a:rPr lang="en-GB" sz="2800" dirty="0"/>
              <a:t> (2), 147-168. </a:t>
            </a:r>
            <a:r>
              <a:rPr lang="en-GB" sz="2800" dirty="0" smtClean="0"/>
              <a:t>D</a:t>
            </a:r>
          </a:p>
          <a:p>
            <a:pPr lvl="0"/>
            <a:r>
              <a:rPr lang="en-GB" sz="2800" dirty="0" smtClean="0"/>
              <a:t>Williams</a:t>
            </a:r>
            <a:r>
              <a:rPr lang="en-GB" sz="2800" dirty="0"/>
              <a:t>, J., Black, L., Hernandez-Martinez, P., Davis, P., </a:t>
            </a:r>
            <a:r>
              <a:rPr lang="en-GB" sz="2800" dirty="0" err="1"/>
              <a:t>Pampaka</a:t>
            </a:r>
            <a:r>
              <a:rPr lang="en-GB" sz="2800" dirty="0"/>
              <a:t>, M. &amp; Wake, G. (2009). </a:t>
            </a:r>
            <a:r>
              <a:rPr lang="en-GB" sz="2800" i="1" dirty="0"/>
              <a:t>Repertoires of aspiration, narratives of identity, and cultural models of mathematics in practice</a:t>
            </a:r>
            <a:r>
              <a:rPr lang="en-GB" sz="2800" dirty="0"/>
              <a:t>. In M. César &amp; K. </a:t>
            </a:r>
            <a:r>
              <a:rPr lang="en-GB" sz="2800" dirty="0" err="1"/>
              <a:t>Kumpulainen</a:t>
            </a:r>
            <a:r>
              <a:rPr lang="en-GB" sz="2800" dirty="0"/>
              <a:t> (</a:t>
            </a:r>
            <a:r>
              <a:rPr lang="en-GB" sz="2800" dirty="0" err="1"/>
              <a:t>Eds</a:t>
            </a:r>
            <a:r>
              <a:rPr lang="en-GB" sz="2800" dirty="0"/>
              <a:t>), Social Interactions in Multicultural Settings (Chapter 2, pp. 39-69). Rotterdam: Sense.</a:t>
            </a:r>
            <a:endParaRPr lang="en-US" sz="2800" dirty="0"/>
          </a:p>
          <a:p>
            <a:pPr lvl="0"/>
            <a:r>
              <a:rPr lang="en-GB" sz="2800" dirty="0"/>
              <a:t>Williams, J., Black, L., Hernandez-Martinez, P., Davis, P. </a:t>
            </a:r>
            <a:r>
              <a:rPr lang="en-GB" sz="2800" dirty="0" err="1"/>
              <a:t>Pampaka</a:t>
            </a:r>
            <a:r>
              <a:rPr lang="en-GB" sz="2800" dirty="0"/>
              <a:t>, M. &amp; Wake, G. (2009). </a:t>
            </a:r>
            <a:r>
              <a:rPr lang="en-GB" sz="2800" i="1" dirty="0"/>
              <a:t>Pedagogies for social diversity and difference</a:t>
            </a:r>
            <a:r>
              <a:rPr lang="en-GB" sz="2800" dirty="0"/>
              <a:t>. In M. David et. al. (</a:t>
            </a:r>
            <a:r>
              <a:rPr lang="en-GB" sz="2800" dirty="0" err="1"/>
              <a:t>Eds</a:t>
            </a:r>
            <a:r>
              <a:rPr lang="en-GB" sz="2800" dirty="0"/>
              <a:t>), Improving learning by Widening Participation in Higher Education (pp. 109 -123). London: </a:t>
            </a:r>
            <a:r>
              <a:rPr lang="en-GB" sz="2800" dirty="0" err="1"/>
              <a:t>Routledge</a:t>
            </a:r>
            <a:r>
              <a:rPr lang="en-GB" sz="2800" dirty="0"/>
              <a:t>.</a:t>
            </a:r>
            <a:endParaRPr lang="en-US" sz="2800" dirty="0"/>
          </a:p>
          <a:p>
            <a:pPr lvl="1">
              <a:lnSpc>
                <a:spcPct val="80000"/>
              </a:lnSpc>
            </a:pPr>
            <a:endParaRPr lang="en-GB" sz="2600" dirty="0">
              <a:solidFill>
                <a:schemeClr val="tx1"/>
              </a:solidFill>
            </a:endParaRPr>
          </a:p>
        </p:txBody>
      </p:sp>
    </p:spTree>
    <p:extLst>
      <p:ext uri="{BB962C8B-B14F-4D97-AF65-F5344CB8AC3E}">
        <p14:creationId xmlns:p14="http://schemas.microsoft.com/office/powerpoint/2010/main" xmlns="" val="367064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Introduction: Reform and pedagogy</a:t>
            </a:r>
          </a:p>
        </p:txBody>
      </p:sp>
      <p:sp>
        <p:nvSpPr>
          <p:cNvPr id="3" name="Content Placeholder 2"/>
          <p:cNvSpPr>
            <a:spLocks noGrp="1"/>
          </p:cNvSpPr>
          <p:nvPr>
            <p:ph sz="quarter" idx="1"/>
          </p:nvPr>
        </p:nvSpPr>
        <p:spPr/>
        <p:txBody>
          <a:bodyPr>
            <a:normAutofit fontScale="92500" lnSpcReduction="20000"/>
          </a:bodyPr>
          <a:lstStyle/>
          <a:p>
            <a:pPr marL="0" indent="0">
              <a:spcBef>
                <a:spcPct val="0"/>
              </a:spcBef>
            </a:pPr>
            <a:r>
              <a:rPr lang="en-US" sz="2800" dirty="0" smtClean="0"/>
              <a:t>Worldwide </a:t>
            </a:r>
            <a:r>
              <a:rPr lang="en-US" sz="2800" b="1" dirty="0" smtClean="0"/>
              <a:t>‘reform agenda’ </a:t>
            </a:r>
            <a:r>
              <a:rPr lang="en-US" sz="2800" dirty="0" smtClean="0"/>
              <a:t>of mathematics teaching:  emphasis on problem-solving, creativity, and discussion </a:t>
            </a:r>
          </a:p>
          <a:p>
            <a:pPr marL="0" indent="0">
              <a:spcBef>
                <a:spcPct val="0"/>
              </a:spcBef>
              <a:buNone/>
            </a:pPr>
            <a:r>
              <a:rPr lang="en-US" sz="2800" dirty="0" smtClean="0">
                <a:sym typeface="Wingdings" pitchFamily="2" charset="2"/>
              </a:rPr>
              <a:t> to improve </a:t>
            </a:r>
            <a:r>
              <a:rPr lang="en-US" sz="2800" dirty="0" smtClean="0"/>
              <a:t>both understanding and dispositions towards the subject (NCTM, 2000). </a:t>
            </a:r>
          </a:p>
          <a:p>
            <a:pPr marL="0" indent="0">
              <a:spcBef>
                <a:spcPct val="0"/>
              </a:spcBef>
            </a:pPr>
            <a:r>
              <a:rPr lang="en-US" sz="2800" dirty="0" smtClean="0"/>
              <a:t>BUT, many studies (e.g. TIMSS), have shown how attitudes to mathematics and science are in decline, and that some part of this decline is associated with efforts aimed at increasing standards</a:t>
            </a:r>
          </a:p>
          <a:p>
            <a:pPr marL="0" indent="0">
              <a:spcBef>
                <a:spcPct val="0"/>
              </a:spcBef>
            </a:pPr>
            <a:r>
              <a:rPr lang="en-US" sz="2800" b="1" dirty="0" smtClean="0"/>
              <a:t>Focus on standards </a:t>
            </a:r>
            <a:r>
              <a:rPr lang="en-US" sz="2800" dirty="0" smtClean="0"/>
              <a:t>is closely associated with traditional teaching, and the </a:t>
            </a:r>
            <a:r>
              <a:rPr lang="en-US" sz="2800" dirty="0" err="1" smtClean="0"/>
              <a:t>marginalisation</a:t>
            </a:r>
            <a:r>
              <a:rPr lang="en-US" sz="2800" dirty="0" smtClean="0"/>
              <a:t> of reform approaches</a:t>
            </a:r>
          </a:p>
          <a:p>
            <a:pPr marL="0" indent="0">
              <a:spcBef>
                <a:spcPct val="0"/>
              </a:spcBef>
              <a:buFont typeface="Wingdings" pitchFamily="2" charset="2"/>
              <a:buChar char="è"/>
            </a:pPr>
            <a:r>
              <a:rPr lang="en-US" sz="3200" dirty="0" smtClean="0"/>
              <a:t>the drive to raise standards can be counterproductive for dispositions, especially when it has the effect of narrowing teaching practices.  </a:t>
            </a:r>
            <a:r>
              <a:rPr lang="en-US" sz="3200" dirty="0" smtClean="0">
                <a:sym typeface="Wingdings" pitchFamily="2" charset="2"/>
              </a:rPr>
              <a:t> gap in evidence</a:t>
            </a:r>
            <a:endParaRPr lang="en-US" sz="3200" dirty="0" smtClean="0"/>
          </a:p>
          <a:p>
            <a:endParaRPr lang="en-US" dirty="0"/>
          </a:p>
        </p:txBody>
      </p:sp>
    </p:spTree>
    <p:extLst>
      <p:ext uri="{BB962C8B-B14F-4D97-AF65-F5344CB8AC3E}">
        <p14:creationId xmlns:p14="http://schemas.microsoft.com/office/powerpoint/2010/main" xmlns="" val="3471493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70C0"/>
                </a:solidFill>
              </a:rPr>
              <a:t>Towards a conceptual framework for pedagogic practice </a:t>
            </a:r>
          </a:p>
        </p:txBody>
      </p:sp>
      <p:sp>
        <p:nvSpPr>
          <p:cNvPr id="3" name="Content Placeholder 2"/>
          <p:cNvSpPr>
            <a:spLocks noGrp="1"/>
          </p:cNvSpPr>
          <p:nvPr>
            <p:ph sz="quarter" idx="1"/>
          </p:nvPr>
        </p:nvSpPr>
        <p:spPr/>
        <p:txBody>
          <a:bodyPr>
            <a:normAutofit fontScale="85000" lnSpcReduction="20000"/>
          </a:bodyPr>
          <a:lstStyle/>
          <a:p>
            <a:pPr marL="0" indent="0">
              <a:spcBef>
                <a:spcPct val="0"/>
              </a:spcBef>
            </a:pPr>
            <a:r>
              <a:rPr lang="en-US" sz="2800" dirty="0" smtClean="0">
                <a:latin typeface="Calibri" pitchFamily="34" charset="0"/>
              </a:rPr>
              <a:t>Research on learning environments</a:t>
            </a:r>
          </a:p>
          <a:p>
            <a:pPr marL="0" indent="0">
              <a:spcBef>
                <a:spcPct val="0"/>
              </a:spcBef>
            </a:pPr>
            <a:r>
              <a:rPr lang="en-GB" sz="2800" dirty="0" smtClean="0">
                <a:latin typeface="Calibri" pitchFamily="34" charset="0"/>
              </a:rPr>
              <a:t>Classroom Practices: teacher centred Vs learner-centred</a:t>
            </a:r>
          </a:p>
          <a:p>
            <a:pPr marL="0" indent="0">
              <a:spcBef>
                <a:spcPct val="0"/>
              </a:spcBef>
            </a:pPr>
            <a:endParaRPr lang="en-GB" sz="2800" dirty="0" smtClean="0">
              <a:latin typeface="Calibri" pitchFamily="34" charset="0"/>
            </a:endParaRPr>
          </a:p>
          <a:p>
            <a:pPr marL="0" indent="0">
              <a:spcBef>
                <a:spcPct val="0"/>
              </a:spcBef>
            </a:pPr>
            <a:r>
              <a:rPr lang="en-GB" sz="2800" dirty="0" smtClean="0">
                <a:latin typeface="Calibri" pitchFamily="34" charset="0"/>
              </a:rPr>
              <a:t>Widely accepted that effective maths teaching should be connectionist, in two ways: </a:t>
            </a:r>
            <a:endParaRPr lang="en-US" sz="2800" dirty="0" smtClean="0">
              <a:latin typeface="Calibri" pitchFamily="34" charset="0"/>
            </a:endParaRPr>
          </a:p>
          <a:p>
            <a:pPr marL="1257300" lvl="2" indent="-457200">
              <a:spcBef>
                <a:spcPct val="0"/>
              </a:spcBef>
              <a:buNone/>
            </a:pPr>
            <a:endParaRPr lang="en-GB" sz="1700" dirty="0" smtClean="0">
              <a:latin typeface="Calibri" pitchFamily="34" charset="0"/>
            </a:endParaRPr>
          </a:p>
          <a:p>
            <a:pPr marL="400050" lvl="1" indent="0">
              <a:spcBef>
                <a:spcPct val="0"/>
              </a:spcBef>
            </a:pPr>
            <a:r>
              <a:rPr lang="en-US" sz="2400" dirty="0" smtClean="0">
                <a:latin typeface="Calibri" pitchFamily="34" charset="0"/>
              </a:rPr>
              <a:t>connecting teaching to students’ mathematical understandings, and productions</a:t>
            </a:r>
          </a:p>
          <a:p>
            <a:pPr marL="400050" lvl="1" indent="0">
              <a:spcBef>
                <a:spcPct val="0"/>
              </a:spcBef>
            </a:pPr>
            <a:r>
              <a:rPr lang="en-US" sz="2400" dirty="0" smtClean="0">
                <a:latin typeface="Calibri" pitchFamily="34" charset="0"/>
              </a:rPr>
              <a:t> connecting teaching and learning across mathematics’ topics, and between mathematics and other (e.g., scientific) knowledge.</a:t>
            </a:r>
          </a:p>
          <a:p>
            <a:pPr marL="400050" lvl="1" indent="0">
              <a:spcBef>
                <a:spcPct val="0"/>
              </a:spcBef>
              <a:buNone/>
            </a:pPr>
            <a:endParaRPr lang="en-US" sz="2400" dirty="0" smtClean="0">
              <a:latin typeface="Calibri" pitchFamily="34" charset="0"/>
            </a:endParaRPr>
          </a:p>
          <a:p>
            <a:pPr marL="0" indent="0">
              <a:spcBef>
                <a:spcPct val="0"/>
              </a:spcBef>
            </a:pPr>
            <a:r>
              <a:rPr lang="en-US" dirty="0" smtClean="0">
                <a:latin typeface="Calibri" pitchFamily="34" charset="0"/>
              </a:rPr>
              <a:t>Missing from the debate: informed analysis of teachers’ pedagogy at this level and the impact that this has on student outcomes in terms not only of attainment in, but also developing dispositions towards, mathematics and mathematically demanding subjects. </a:t>
            </a:r>
          </a:p>
          <a:p>
            <a:pPr marL="0" indent="0">
              <a:spcBef>
                <a:spcPct val="0"/>
              </a:spcBef>
            </a:pPr>
            <a:endParaRPr lang="en-US" dirty="0" smtClean="0">
              <a:latin typeface="Calibri" pitchFamily="34" charset="0"/>
            </a:endParaRPr>
          </a:p>
          <a:p>
            <a:pPr marL="0" indent="0">
              <a:spcBef>
                <a:spcPct val="0"/>
              </a:spcBef>
            </a:pPr>
            <a:r>
              <a:rPr lang="en-US" dirty="0" smtClean="0">
                <a:latin typeface="Calibri" pitchFamily="34" charset="0"/>
              </a:rPr>
              <a:t> We try to address this under-researched association</a:t>
            </a:r>
            <a:endParaRPr lang="en-GB" dirty="0" smtClean="0">
              <a:latin typeface="Calibri" pitchFamily="34" charset="0"/>
            </a:endParaRPr>
          </a:p>
        </p:txBody>
      </p:sp>
    </p:spTree>
    <p:extLst>
      <p:ext uri="{BB962C8B-B14F-4D97-AF65-F5344CB8AC3E}">
        <p14:creationId xmlns:p14="http://schemas.microsoft.com/office/powerpoint/2010/main" xmlns="" val="345204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Our focus</a:t>
            </a:r>
            <a:endParaRPr lang="en-US" b="1" dirty="0">
              <a:solidFill>
                <a:srgbClr val="0070C0"/>
              </a:solidFill>
            </a:endParaRPr>
          </a:p>
        </p:txBody>
      </p:sp>
      <p:sp>
        <p:nvSpPr>
          <p:cNvPr id="3" name="Content Placeholder 2"/>
          <p:cNvSpPr>
            <a:spLocks noGrp="1"/>
          </p:cNvSpPr>
          <p:nvPr>
            <p:ph sz="quarter" idx="1"/>
          </p:nvPr>
        </p:nvSpPr>
        <p:spPr>
          <a:xfrm>
            <a:off x="395536" y="1219200"/>
            <a:ext cx="8291264" cy="4937760"/>
          </a:xfrm>
        </p:spPr>
        <p:txBody>
          <a:bodyPr>
            <a:normAutofit/>
          </a:bodyPr>
          <a:lstStyle/>
          <a:p>
            <a:r>
              <a:rPr lang="en-GB" dirty="0" smtClean="0"/>
              <a:t>Development of the measure of teacher self-reported pre-university pedagogy and its association with students’ learning outcomes </a:t>
            </a:r>
            <a:endParaRPr lang="en-US" dirty="0" smtClean="0"/>
          </a:p>
          <a:p>
            <a:r>
              <a:rPr lang="en-GB" dirty="0" smtClean="0"/>
              <a:t>The ‘conversion’ of this pedagogy instrument into two measures of students’ perceived pedagogical experience before and during their first year at university in UK and in Norway (cross-national comparisons)</a:t>
            </a:r>
            <a:endParaRPr lang="en-US" dirty="0" smtClean="0"/>
          </a:p>
          <a:p>
            <a:r>
              <a:rPr lang="en-GB" dirty="0" smtClean="0"/>
              <a:t>[The extension/development of these instruments backwards to capture secondary students’ progression into secondary schools (Year 7 to 11)]</a:t>
            </a:r>
            <a:endParaRPr lang="en-US" dirty="0"/>
          </a:p>
        </p:txBody>
      </p:sp>
    </p:spTree>
    <p:extLst>
      <p:ext uri="{BB962C8B-B14F-4D97-AF65-F5344CB8AC3E}">
        <p14:creationId xmlns:p14="http://schemas.microsoft.com/office/powerpoint/2010/main" xmlns="" val="3980328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The Projects</a:t>
            </a:r>
            <a:endParaRPr lang="en-US" b="1" dirty="0">
              <a:solidFill>
                <a:srgbClr val="0070C0"/>
              </a:solidFill>
            </a:endParaRPr>
          </a:p>
        </p:txBody>
      </p:sp>
      <p:sp>
        <p:nvSpPr>
          <p:cNvPr id="3" name="Content Placeholder 2"/>
          <p:cNvSpPr>
            <a:spLocks noGrp="1"/>
          </p:cNvSpPr>
          <p:nvPr>
            <p:ph sz="quarter" idx="1"/>
          </p:nvPr>
        </p:nvSpPr>
        <p:spPr/>
        <p:txBody>
          <a:bodyPr>
            <a:normAutofit fontScale="92500" lnSpcReduction="20000"/>
          </a:bodyPr>
          <a:lstStyle/>
          <a:p>
            <a:r>
              <a:rPr lang="en-GB" dirty="0" smtClean="0"/>
              <a:t>ESRC funded projects on transition to mathematically demanding subjects in UK Higher Education (HE): </a:t>
            </a:r>
            <a:r>
              <a:rPr lang="en-GB" dirty="0" err="1" smtClean="0">
                <a:solidFill>
                  <a:srgbClr val="0070C0"/>
                </a:solidFill>
              </a:rPr>
              <a:t>TransMaths</a:t>
            </a:r>
            <a:endParaRPr lang="en-GB" dirty="0" smtClean="0">
              <a:solidFill>
                <a:srgbClr val="0070C0"/>
              </a:solidFill>
            </a:endParaRPr>
          </a:p>
          <a:p>
            <a:pPr lvl="1"/>
            <a:r>
              <a:rPr lang="en-GB" sz="2500" b="1" dirty="0" smtClean="0">
                <a:solidFill>
                  <a:schemeClr val="tx1"/>
                </a:solidFill>
                <a:latin typeface="Calibri" pitchFamily="34" charset="0"/>
              </a:rPr>
              <a:t>TLRP: “Keeping open the door to mathematically demanding F&amp;HE programmes” (2006 – 2008)</a:t>
            </a:r>
            <a:endParaRPr lang="en-US" sz="2500" b="1" dirty="0" smtClean="0">
              <a:solidFill>
                <a:schemeClr val="tx1"/>
              </a:solidFill>
              <a:latin typeface="Calibri" pitchFamily="34" charset="0"/>
            </a:endParaRPr>
          </a:p>
          <a:p>
            <a:pPr lvl="1"/>
            <a:r>
              <a:rPr lang="en-GB" sz="2500" b="1" dirty="0" err="1" smtClean="0">
                <a:latin typeface="Calibri" pitchFamily="34" charset="0"/>
              </a:rPr>
              <a:t>TransMaths</a:t>
            </a:r>
            <a:r>
              <a:rPr lang="en-GB" sz="2500" b="1" dirty="0" smtClean="0">
                <a:latin typeface="Calibri" pitchFamily="34" charset="0"/>
              </a:rPr>
              <a:t>: </a:t>
            </a:r>
            <a:r>
              <a:rPr lang="en-US" sz="2500" b="1" dirty="0" smtClean="0">
                <a:latin typeface="Calibri" pitchFamily="34" charset="0"/>
              </a:rPr>
              <a:t>“Mathematics learning, identity and educational practice: the transition into Higher Education” (2008-2010)</a:t>
            </a:r>
          </a:p>
          <a:p>
            <a:pPr lvl="1"/>
            <a:r>
              <a:rPr lang="en-US" dirty="0"/>
              <a:t>Lead PI: Prof Julian Williams</a:t>
            </a:r>
          </a:p>
          <a:p>
            <a:pPr marL="274320" lvl="1" indent="0">
              <a:buNone/>
            </a:pPr>
            <a:endParaRPr lang="en-US" sz="2500" b="1" dirty="0" smtClean="0">
              <a:latin typeface="Calibri" pitchFamily="34" charset="0"/>
            </a:endParaRPr>
          </a:p>
          <a:p>
            <a:r>
              <a:rPr lang="en-GB" dirty="0" smtClean="0"/>
              <a:t>An extension of this work in Norway: </a:t>
            </a:r>
            <a:r>
              <a:rPr lang="en-GB" dirty="0" err="1" smtClean="0">
                <a:solidFill>
                  <a:srgbClr val="0070C0"/>
                </a:solidFill>
              </a:rPr>
              <a:t>TransMaths</a:t>
            </a:r>
            <a:r>
              <a:rPr lang="en-GB" dirty="0" smtClean="0">
                <a:solidFill>
                  <a:srgbClr val="0070C0"/>
                </a:solidFill>
              </a:rPr>
              <a:t>-Norway</a:t>
            </a:r>
          </a:p>
          <a:p>
            <a:pPr lvl="1"/>
            <a:r>
              <a:rPr lang="en-GB" dirty="0"/>
              <a:t>Lead PI: </a:t>
            </a:r>
            <a:r>
              <a:rPr lang="en-GB" dirty="0" smtClean="0"/>
              <a:t>Prof Birgit  </a:t>
            </a:r>
            <a:r>
              <a:rPr lang="en-GB" dirty="0" err="1"/>
              <a:t>Pepin</a:t>
            </a:r>
            <a:r>
              <a:rPr lang="en-GB" dirty="0"/>
              <a:t> </a:t>
            </a:r>
            <a:endParaRPr lang="en-US" dirty="0"/>
          </a:p>
          <a:p>
            <a:pPr lvl="1"/>
            <a:endParaRPr lang="en-GB" dirty="0" smtClean="0">
              <a:solidFill>
                <a:srgbClr val="0070C0"/>
              </a:solidFill>
            </a:endParaRPr>
          </a:p>
          <a:p>
            <a:r>
              <a:rPr lang="en-GB" dirty="0" smtClean="0"/>
              <a:t>Ongoing ESRC funded study of teaching and learning secondary mathematics in UK (2011-2014): </a:t>
            </a:r>
            <a:r>
              <a:rPr lang="en-GB" dirty="0" err="1" smtClean="0">
                <a:solidFill>
                  <a:srgbClr val="0070C0"/>
                </a:solidFill>
              </a:rPr>
              <a:t>Teleprism</a:t>
            </a:r>
            <a:endParaRPr lang="en-GB" dirty="0" smtClean="0">
              <a:solidFill>
                <a:srgbClr val="0070C0"/>
              </a:solidFill>
            </a:endParaRPr>
          </a:p>
          <a:p>
            <a:pPr lvl="1" eaLnBrk="0" fontAlgn="base" hangingPunct="0"/>
            <a:r>
              <a:rPr lang="en-GB" dirty="0" smtClean="0"/>
              <a:t>PI</a:t>
            </a:r>
            <a:r>
              <a:rPr lang="en-GB" dirty="0"/>
              <a:t>: </a:t>
            </a:r>
            <a:r>
              <a:rPr lang="en-GB" dirty="0" smtClean="0"/>
              <a:t> Dr Maria </a:t>
            </a:r>
            <a:r>
              <a:rPr lang="en-GB" dirty="0" err="1" smtClean="0"/>
              <a:t>Pampaka</a:t>
            </a:r>
            <a:endParaRPr lang="en-US" dirty="0"/>
          </a:p>
          <a:p>
            <a:pPr marL="0" indent="0" eaLnBrk="0" fontAlgn="base" hangingPunct="0">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The </a:t>
            </a:r>
            <a:r>
              <a:rPr lang="en-GB" b="1" dirty="0" err="1" smtClean="0">
                <a:solidFill>
                  <a:srgbClr val="0070C0"/>
                </a:solidFill>
              </a:rPr>
              <a:t>TransMaths</a:t>
            </a:r>
            <a:r>
              <a:rPr lang="en-GB" b="1" dirty="0" smtClean="0">
                <a:solidFill>
                  <a:srgbClr val="0070C0"/>
                </a:solidFill>
              </a:rPr>
              <a:t> Project(s) Design</a:t>
            </a: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err="1" smtClean="0"/>
              <a:t>TransMaths</a:t>
            </a:r>
            <a:r>
              <a:rPr lang="en-GB" dirty="0" smtClean="0"/>
              <a:t>-Norway: University Transition in Norway</a:t>
            </a:r>
          </a:p>
          <a:p>
            <a:r>
              <a:rPr lang="en-GB" dirty="0" err="1" smtClean="0"/>
              <a:t>TeLePriSM</a:t>
            </a:r>
            <a:r>
              <a:rPr lang="en-GB" dirty="0" smtClean="0"/>
              <a:t>: Dispositions and Pedagogies at Secondary Mathematics UK (Year 7 to 11)</a:t>
            </a:r>
            <a:endParaRPr lang="en-US" dirty="0"/>
          </a:p>
        </p:txBody>
      </p:sp>
      <p:pic>
        <p:nvPicPr>
          <p:cNvPr id="4" name="Picture 3"/>
          <p:cNvPicPr>
            <a:picLocks noChangeAspect="1" noChangeArrowheads="1"/>
          </p:cNvPicPr>
          <p:nvPr/>
        </p:nvPicPr>
        <p:blipFill>
          <a:blip r:embed="rId2" cstate="print"/>
          <a:srcRect l="2119"/>
          <a:stretch>
            <a:fillRect/>
          </a:stretch>
        </p:blipFill>
        <p:spPr bwMode="auto">
          <a:xfrm>
            <a:off x="178236" y="1268760"/>
            <a:ext cx="8801100" cy="2219325"/>
          </a:xfrm>
          <a:prstGeom prst="rect">
            <a:avLst/>
          </a:prstGeom>
          <a:solidFill>
            <a:schemeClr val="bg1"/>
          </a:solidFill>
          <a:ln w="9525">
            <a:noFill/>
            <a:miter lim="800000"/>
            <a:headEnd/>
            <a:tailEnd/>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2754"/>
          <a:stretch/>
        </p:blipFill>
        <p:spPr bwMode="auto">
          <a:xfrm>
            <a:off x="2051720" y="3429000"/>
            <a:ext cx="1214792"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Analytical Framework</a:t>
            </a:r>
            <a:endParaRPr lang="en-GB" dirty="0"/>
          </a:p>
        </p:txBody>
      </p:sp>
      <p:sp>
        <p:nvSpPr>
          <p:cNvPr id="3" name="Content Placeholder 2"/>
          <p:cNvSpPr>
            <a:spLocks noGrp="1"/>
          </p:cNvSpPr>
          <p:nvPr>
            <p:ph sz="quarter" idx="1"/>
          </p:nvPr>
        </p:nvSpPr>
        <p:spPr/>
        <p:txBody>
          <a:bodyPr/>
          <a:lstStyle/>
          <a:p>
            <a:endParaRPr lang="en-GB"/>
          </a:p>
        </p:txBody>
      </p:sp>
      <p:sp>
        <p:nvSpPr>
          <p:cNvPr id="4" name="Rectangle 5"/>
          <p:cNvSpPr>
            <a:spLocks noChangeArrowheads="1"/>
          </p:cNvSpPr>
          <p:nvPr/>
        </p:nvSpPr>
        <p:spPr bwMode="auto">
          <a:xfrm>
            <a:off x="457200" y="1628800"/>
            <a:ext cx="4114800" cy="9906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Instrument Development</a:t>
            </a:r>
            <a:endParaRPr lang="en-US" sz="2400" b="1" dirty="0">
              <a:solidFill>
                <a:schemeClr val="bg1"/>
              </a:solidFill>
              <a:latin typeface="Calibri" pitchFamily="34" charset="0"/>
            </a:endParaRPr>
          </a:p>
        </p:txBody>
      </p:sp>
      <p:sp>
        <p:nvSpPr>
          <p:cNvPr id="5" name="Rectangle 7"/>
          <p:cNvSpPr>
            <a:spLocks noChangeArrowheads="1"/>
          </p:cNvSpPr>
          <p:nvPr/>
        </p:nvSpPr>
        <p:spPr bwMode="auto">
          <a:xfrm>
            <a:off x="4572000" y="322900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Measures’ Construction </a:t>
            </a:r>
          </a:p>
          <a:p>
            <a:pPr algn="ctr"/>
            <a:r>
              <a:rPr lang="en-GB" sz="2400" b="1" dirty="0">
                <a:solidFill>
                  <a:schemeClr val="bg1"/>
                </a:solidFill>
                <a:latin typeface="Calibri" pitchFamily="34" charset="0"/>
              </a:rPr>
              <a:t>and Validation</a:t>
            </a:r>
          </a:p>
          <a:p>
            <a:pPr algn="ctr"/>
            <a:r>
              <a:rPr lang="en-GB" sz="2400" b="1" dirty="0">
                <a:solidFill>
                  <a:schemeClr val="bg1"/>
                </a:solidFill>
                <a:latin typeface="Calibri" pitchFamily="34" charset="0"/>
              </a:rPr>
              <a:t>(</a:t>
            </a:r>
            <a:r>
              <a:rPr lang="en-GB" sz="2400" b="1" dirty="0" err="1">
                <a:solidFill>
                  <a:schemeClr val="bg1"/>
                </a:solidFill>
                <a:latin typeface="Calibri" pitchFamily="34" charset="0"/>
              </a:rPr>
              <a:t>Rasch</a:t>
            </a:r>
            <a:r>
              <a:rPr lang="en-GB" sz="2400" b="1" dirty="0">
                <a:solidFill>
                  <a:schemeClr val="bg1"/>
                </a:solidFill>
                <a:latin typeface="Calibri" pitchFamily="34" charset="0"/>
              </a:rPr>
              <a:t> Model)</a:t>
            </a:r>
            <a:endParaRPr lang="en-US" sz="2400" b="1" dirty="0">
              <a:solidFill>
                <a:schemeClr val="bg1"/>
              </a:solidFill>
              <a:latin typeface="Calibri" pitchFamily="34" charset="0"/>
            </a:endParaRPr>
          </a:p>
        </p:txBody>
      </p:sp>
      <p:sp>
        <p:nvSpPr>
          <p:cNvPr id="6" name="Rectangle 11"/>
          <p:cNvSpPr>
            <a:spLocks noChangeArrowheads="1"/>
          </p:cNvSpPr>
          <p:nvPr/>
        </p:nvSpPr>
        <p:spPr bwMode="auto">
          <a:xfrm>
            <a:off x="548640" y="4935840"/>
            <a:ext cx="4038600" cy="1143000"/>
          </a:xfrm>
          <a:prstGeom prst="rect">
            <a:avLst/>
          </a:prstGeom>
          <a:solidFill>
            <a:srgbClr val="0070C0"/>
          </a:solidFill>
          <a:ln w="50800">
            <a:solidFill>
              <a:schemeClr val="accent2"/>
            </a:solidFill>
            <a:miter lim="800000"/>
            <a:headEnd/>
            <a:tailEnd/>
          </a:ln>
        </p:spPr>
        <p:txBody>
          <a:bodyPr wrap="none" anchor="ctr"/>
          <a:lstStyle/>
          <a:p>
            <a:pPr algn="ctr"/>
            <a:r>
              <a:rPr lang="en-GB" sz="2400" b="1" dirty="0">
                <a:solidFill>
                  <a:schemeClr val="bg1"/>
                </a:solidFill>
                <a:latin typeface="Calibri" pitchFamily="34" charset="0"/>
              </a:rPr>
              <a:t>Model Building</a:t>
            </a:r>
          </a:p>
          <a:p>
            <a:pPr algn="ctr"/>
            <a:r>
              <a:rPr lang="en-GB" sz="2400" b="1" dirty="0">
                <a:solidFill>
                  <a:schemeClr val="bg1"/>
                </a:solidFill>
                <a:latin typeface="Calibri" pitchFamily="34" charset="0"/>
              </a:rPr>
              <a:t>(Multiple Regression, GLM)</a:t>
            </a:r>
            <a:endParaRPr lang="en-US" sz="2400" b="1" dirty="0">
              <a:solidFill>
                <a:schemeClr val="bg1"/>
              </a:solidFill>
              <a:latin typeface="Calibri" pitchFamily="34" charset="0"/>
            </a:endParaRPr>
          </a:p>
        </p:txBody>
      </p:sp>
      <p:sp>
        <p:nvSpPr>
          <p:cNvPr id="7" name="AutoShape 15"/>
          <p:cNvSpPr>
            <a:spLocks noChangeArrowheads="1"/>
          </p:cNvSpPr>
          <p:nvPr/>
        </p:nvSpPr>
        <p:spPr bwMode="auto">
          <a:xfrm rot="5400000">
            <a:off x="5105400" y="19336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8" name="AutoShape 16"/>
          <p:cNvSpPr>
            <a:spLocks noChangeArrowheads="1"/>
          </p:cNvSpPr>
          <p:nvPr/>
        </p:nvSpPr>
        <p:spPr bwMode="auto">
          <a:xfrm rot="10800000">
            <a:off x="5029200" y="4676800"/>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5 h 21600"/>
              <a:gd name="T14" fmla="*/ 19725 w 21600"/>
              <a:gd name="T15" fmla="*/ 8153 h 21600"/>
            </a:gdLst>
            <a:ahLst/>
            <a:cxnLst>
              <a:cxn ang="T8">
                <a:pos x="T0" y="T1"/>
              </a:cxn>
              <a:cxn ang="T9">
                <a:pos x="T2" y="T3"/>
              </a:cxn>
              <a:cxn ang="T10">
                <a:pos x="T4" y="T5"/>
              </a:cxn>
              <a:cxn ang="T11">
                <a:pos x="T6" y="T7"/>
              </a:cxn>
            </a:cxnLst>
            <a:rect l="T12" t="T13" r="T14" b="T15"/>
            <a:pathLst>
              <a:path w="21600" h="21600">
                <a:moveTo>
                  <a:pt x="21600" y="6079"/>
                </a:moveTo>
                <a:lnTo>
                  <a:pt x="16104" y="0"/>
                </a:lnTo>
                <a:lnTo>
                  <a:pt x="16104" y="4005"/>
                </a:lnTo>
                <a:lnTo>
                  <a:pt x="12427" y="4005"/>
                </a:lnTo>
                <a:cubicBezTo>
                  <a:pt x="5564" y="4005"/>
                  <a:pt x="0" y="7655"/>
                  <a:pt x="0" y="12158"/>
                </a:cubicBezTo>
                <a:lnTo>
                  <a:pt x="0" y="21600"/>
                </a:lnTo>
                <a:lnTo>
                  <a:pt x="4240" y="21600"/>
                </a:lnTo>
                <a:lnTo>
                  <a:pt x="4240" y="12158"/>
                </a:lnTo>
                <a:cubicBezTo>
                  <a:pt x="4240" y="9946"/>
                  <a:pt x="7905" y="8153"/>
                  <a:pt x="12427" y="8153"/>
                </a:cubicBezTo>
                <a:lnTo>
                  <a:pt x="16104" y="8153"/>
                </a:lnTo>
                <a:lnTo>
                  <a:pt x="16104" y="12158"/>
                </a:lnTo>
                <a:close/>
              </a:path>
            </a:pathLst>
          </a:custGeom>
          <a:solidFill>
            <a:srgbClr val="0070C0"/>
          </a:solidFill>
          <a:ln w="50800">
            <a:solidFill>
              <a:schemeClr val="accent2"/>
            </a:solidFill>
            <a:miter lim="800000"/>
            <a:headEnd/>
            <a:tailEnd/>
          </a:ln>
        </p:spPr>
        <p:txBody>
          <a:bodyPr wrap="none" anchor="ctr"/>
          <a:lstStyle/>
          <a:p>
            <a:pPr algn="ctr"/>
            <a:endParaRPr lang="en-US" sz="2400" b="1">
              <a:solidFill>
                <a:schemeClr val="bg1"/>
              </a:solidFill>
              <a:latin typeface="Calibri" pitchFamily="34" charset="0"/>
            </a:endParaRPr>
          </a:p>
        </p:txBody>
      </p:sp>
      <p:sp>
        <p:nvSpPr>
          <p:cNvPr id="9" name="Rectangle 9"/>
          <p:cNvSpPr>
            <a:spLocks noChangeArrowheads="1"/>
          </p:cNvSpPr>
          <p:nvPr/>
        </p:nvSpPr>
        <p:spPr bwMode="auto">
          <a:xfrm>
            <a:off x="320040" y="1476400"/>
            <a:ext cx="4495800" cy="1371600"/>
          </a:xfrm>
          <a:prstGeom prst="rect">
            <a:avLst/>
          </a:prstGeom>
          <a:noFill/>
          <a:ln w="38100">
            <a:solidFill>
              <a:srgbClr val="FF0000"/>
            </a:solidFill>
            <a:miter lim="800000"/>
            <a:headEnd/>
            <a:tailEnd/>
          </a:ln>
        </p:spPr>
        <p:txBody>
          <a:bodyPr wrap="none" anchor="ctr"/>
          <a:lstStyle/>
          <a:p>
            <a:endParaRPr lang="en-US"/>
          </a:p>
        </p:txBody>
      </p:sp>
    </p:spTree>
    <p:extLst>
      <p:ext uri="{BB962C8B-B14F-4D97-AF65-F5344CB8AC3E}">
        <p14:creationId xmlns:p14="http://schemas.microsoft.com/office/powerpoint/2010/main" xmlns="" val="18392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1697</Words>
  <Application>Microsoft Office PowerPoint</Application>
  <PresentationFormat>On-screen Show (4:3)</PresentationFormat>
  <Paragraphs>224</Paragraphs>
  <Slides>37</Slides>
  <Notes>0</Notes>
  <HiddenSlides>0</HiddenSlides>
  <MMClips>0</MMClips>
  <ScaleCrop>false</ScaleCrop>
  <HeadingPairs>
    <vt:vector size="8" baseType="variant">
      <vt:variant>
        <vt:lpstr>Theme</vt:lpstr>
      </vt:variant>
      <vt:variant>
        <vt:i4>1</vt:i4>
      </vt:variant>
      <vt:variant>
        <vt:lpstr>Links</vt:lpstr>
      </vt:variant>
      <vt:variant>
        <vt:i4>4</vt:i4>
      </vt:variant>
      <vt:variant>
        <vt:lpstr>Embedded OLE Servers</vt:lpstr>
      </vt:variant>
      <vt:variant>
        <vt:i4>1</vt:i4>
      </vt:variant>
      <vt:variant>
        <vt:lpstr>Slide Titles</vt:lpstr>
      </vt:variant>
      <vt:variant>
        <vt:i4>37</vt:i4>
      </vt:variant>
    </vt:vector>
  </HeadingPairs>
  <TitlesOfParts>
    <vt:vector size="43" baseType="lpstr">
      <vt:lpstr>Origin</vt:lpstr>
      <vt:lpstr>H:\Maria2012\Research Projects Papers\PedagogyPaper-TLRP\Submission to BERJ-May2010\Revisions Oct2010\Drawing2.1.vsd\Drawing\~Page-2\Sheet.14</vt:lpstr>
      <vt:lpstr>H:\Maria2012\Research Projects Papers\PedagogyPaper-TLRP\Submission to BERJ-May2010\Revisions Oct2010\Drawing2.1.vsd\Drawing\~Page-2\Sheet.12</vt:lpstr>
      <vt:lpstr>H:\Maria2012\Research Projects Papers\PedagogyPaper-TLRP\Submission to BERJ-May2010\Revisions Oct2010\Drawing2.1.vsd\Drawing\~Page-2\Sheet.23</vt:lpstr>
      <vt:lpstr>H:\Maria2012\Research Projects Papers\PedagogyPaper-TLRP\Submission to BERJ-May2010\Revisions Oct2010\Drawing2.1.vsd\Drawing\~Page-2\Sheet.24</vt:lpstr>
      <vt:lpstr>Visio</vt:lpstr>
      <vt:lpstr>Measuring Pedagogies from Secondary School to University and Implications for Mathematics education (in UK and abroad)</vt:lpstr>
      <vt:lpstr>Outline</vt:lpstr>
      <vt:lpstr>Introduction: The STEM ‘issue’</vt:lpstr>
      <vt:lpstr>Introduction: Reform and pedagogy</vt:lpstr>
      <vt:lpstr>Towards a conceptual framework for pedagogic practice </vt:lpstr>
      <vt:lpstr>Our focus</vt:lpstr>
      <vt:lpstr>The Projects</vt:lpstr>
      <vt:lpstr>The TransMaths Project(s) Design</vt:lpstr>
      <vt:lpstr>Analytical Framework</vt:lpstr>
      <vt:lpstr>Instrumentation</vt:lpstr>
      <vt:lpstr>Teacher Instrument Development</vt:lpstr>
      <vt:lpstr>Analytical Framework</vt:lpstr>
      <vt:lpstr>Measurement Methodology</vt:lpstr>
      <vt:lpstr>A measure of “pedagogical style”: “Teacher centricism” Scale </vt:lpstr>
      <vt:lpstr>Validation supported with Qualitative Data  </vt:lpstr>
      <vt:lpstr>Using the measures to answer RQ</vt:lpstr>
      <vt:lpstr>The TLRP sample</vt:lpstr>
      <vt:lpstr>From Measurement to Modelling</vt:lpstr>
      <vt:lpstr>A model of HE Maths Disposition at the end of AS year</vt:lpstr>
      <vt:lpstr>Negative effect of Pedagogy</vt:lpstr>
      <vt:lpstr>Extensions: From TLRP teacher survey to a student instrument</vt:lpstr>
      <vt:lpstr>Students’ pre-uni pedagogical experience Item Fit Statistics (UK): N=1516 students</vt:lpstr>
      <vt:lpstr>Students’ pre-uni pedagogical experience Item Fit Statistics (Norway): N=709</vt:lpstr>
      <vt:lpstr>The issue here:</vt:lpstr>
      <vt:lpstr>Differential Item Functioning (DIF)</vt:lpstr>
      <vt:lpstr>Slide 26</vt:lpstr>
      <vt:lpstr>Differential Item Functioning (DIF): Item measures of the two groups</vt:lpstr>
      <vt:lpstr>Slide 28</vt:lpstr>
      <vt:lpstr>Differential Item Functioning</vt:lpstr>
      <vt:lpstr>Plotting students’ measures with two different analysis</vt:lpstr>
      <vt:lpstr>A comparative question</vt:lpstr>
      <vt:lpstr>Slide 32</vt:lpstr>
      <vt:lpstr>Another question</vt:lpstr>
      <vt:lpstr>Some correlations from TransMaths UK</vt:lpstr>
      <vt:lpstr>The Teleprism student survey and some initial findings</vt:lpstr>
      <vt:lpstr>Some concluding points</vt:lpstr>
      <vt:lpstr>References – 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Pedagogies from Secondary School to University and Implications for Mathematics education (in UK and abroad)</dc:title>
  <dc:creator>Maria Pampaka</dc:creator>
  <cp:lastModifiedBy>Maria Pampaka</cp:lastModifiedBy>
  <cp:revision>32</cp:revision>
  <dcterms:created xsi:type="dcterms:W3CDTF">2012-03-02T11:18:33Z</dcterms:created>
  <dcterms:modified xsi:type="dcterms:W3CDTF">2012-07-27T16:06:33Z</dcterms:modified>
</cp:coreProperties>
</file>